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7"/>
  </p:notesMasterIdLst>
  <p:sldIdLst>
    <p:sldId id="256" r:id="rId2"/>
    <p:sldId id="295" r:id="rId3"/>
    <p:sldId id="374" r:id="rId4"/>
    <p:sldId id="296" r:id="rId5"/>
    <p:sldId id="371" r:id="rId6"/>
    <p:sldId id="306" r:id="rId7"/>
    <p:sldId id="309" r:id="rId8"/>
    <p:sldId id="375" r:id="rId9"/>
    <p:sldId id="376" r:id="rId10"/>
    <p:sldId id="377" r:id="rId11"/>
    <p:sldId id="378" r:id="rId12"/>
    <p:sldId id="383" r:id="rId13"/>
    <p:sldId id="379" r:id="rId14"/>
    <p:sldId id="380" r:id="rId15"/>
    <p:sldId id="381" r:id="rId16"/>
    <p:sldId id="312" r:id="rId17"/>
    <p:sldId id="384" r:id="rId18"/>
    <p:sldId id="391" r:id="rId19"/>
    <p:sldId id="382" r:id="rId20"/>
    <p:sldId id="386" r:id="rId21"/>
    <p:sldId id="387" r:id="rId22"/>
    <p:sldId id="388" r:id="rId23"/>
    <p:sldId id="389" r:id="rId24"/>
    <p:sldId id="390" r:id="rId25"/>
    <p:sldId id="274" r:id="rId2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ved, Faizan" initials="JF"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250"/>
    <p:restoredTop sz="94694"/>
  </p:normalViewPr>
  <p:slideViewPr>
    <p:cSldViewPr snapToGrid="0" snapToObjects="1">
      <p:cViewPr varScale="1">
        <p:scale>
          <a:sx n="135" d="100"/>
          <a:sy n="135" d="100"/>
        </p:scale>
        <p:origin x="-280" y="-11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interSettings" Target="printerSettings/printerSettings1.bin"/><Relationship Id="rId29" Type="http://schemas.openxmlformats.org/officeDocument/2006/relationships/commentAuthors" Target="commentAuthor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64464110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43587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4846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222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f761152a5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f761152a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fff7699db_1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fff7699db_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94592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71185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61855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26050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8559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2902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5355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770267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microsoft.com/office/2007/relationships/hdphoto" Target="../media/hdphoto1.wdp"/></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www.csie.ntu.edu.tw/~cjlin/papers/title.pdf"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hyperlink" Target="https://hanxiao.io/2018/01/10/Build-Cross-Lingual-End-to-End-Product-Search-using-Tensorflow/" TargetMode="External"/><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acolyer.org/2016/01/28/chimera/"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30977" y="1311425"/>
            <a:ext cx="8520600" cy="20526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sz="4800" dirty="0"/>
              <a:t>Natural Language Processing</a:t>
            </a:r>
            <a:endParaRPr sz="4800" dirty="0"/>
          </a:p>
          <a:p>
            <a:r>
              <a:rPr lang="en" sz="3200" dirty="0"/>
              <a:t>Unit 12</a:t>
            </a:r>
            <a:br>
              <a:rPr lang="en" sz="3200" dirty="0"/>
            </a:br>
            <a:r>
              <a:rPr lang="en" sz="3200" dirty="0"/>
              <a:t/>
            </a:r>
            <a:br>
              <a:rPr lang="en" sz="3200" dirty="0"/>
            </a:br>
            <a:r>
              <a:rPr lang="en-US" sz="2800" b="1" dirty="0"/>
              <a:t>Classification &amp; </a:t>
            </a:r>
            <a:r>
              <a:rPr lang="en-US" sz="2800" b="1"/>
              <a:t>Semantic Matching</a:t>
            </a:r>
            <a:r>
              <a:rPr lang="en-US" sz="3200" dirty="0"/>
              <a:t/>
            </a:r>
            <a:br>
              <a:rPr lang="en-US" sz="3200" dirty="0"/>
            </a:br>
            <a:endParaRPr sz="3600" dirty="0"/>
          </a:p>
        </p:txBody>
      </p:sp>
      <p:sp>
        <p:nvSpPr>
          <p:cNvPr id="55" name="Google Shape;55;p13"/>
          <p:cNvSpPr txBox="1">
            <a:spLocks noGrp="1"/>
          </p:cNvSpPr>
          <p:nvPr>
            <p:ph type="subTitle" idx="1"/>
          </p:nvPr>
        </p:nvSpPr>
        <p:spPr>
          <a:xfrm>
            <a:off x="311700" y="2967725"/>
            <a:ext cx="8520600" cy="792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800"/>
              <a:t>Faizan Javed</a:t>
            </a:r>
            <a:endParaRPr sz="1800"/>
          </a:p>
          <a:p>
            <a:pPr marL="0" lvl="0" indent="0">
              <a:spcBef>
                <a:spcPts val="0"/>
              </a:spcBef>
              <a:spcAft>
                <a:spcPts val="0"/>
              </a:spcAft>
              <a:buNone/>
            </a:pPr>
            <a:r>
              <a:rPr lang="en" sz="1800"/>
              <a:t>DataScience @ SMU</a:t>
            </a:r>
            <a:endParaRPr sz="180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450B3BE-EEDB-684D-8EAA-F098B852EB47}"/>
              </a:ext>
            </a:extLst>
          </p:cNvPr>
          <p:cNvSpPr>
            <a:spLocks noGrp="1"/>
          </p:cNvSpPr>
          <p:nvPr>
            <p:ph type="title"/>
          </p:nvPr>
        </p:nvSpPr>
        <p:spPr>
          <a:xfrm>
            <a:off x="159026" y="0"/>
            <a:ext cx="8984974" cy="572700"/>
          </a:xfrm>
        </p:spPr>
        <p:txBody>
          <a:bodyPr/>
          <a:lstStyle/>
          <a:p>
            <a:pPr fontAlgn="base"/>
            <a:r>
              <a:rPr lang="en-US" sz="2000" b="1" dirty="0"/>
              <a:t>Problem scenario and analysis</a:t>
            </a:r>
            <a:endParaRPr lang="en-US" sz="800" b="1" dirty="0"/>
          </a:p>
        </p:txBody>
      </p:sp>
      <p:sp>
        <p:nvSpPr>
          <p:cNvPr id="3" name="Text Placeholder 2">
            <a:extLst>
              <a:ext uri="{FF2B5EF4-FFF2-40B4-BE49-F238E27FC236}">
                <a16:creationId xmlns="" xmlns:a16="http://schemas.microsoft.com/office/drawing/2014/main" id="{D92AB654-88D8-E74A-B4CD-34CA47CD530C}"/>
              </a:ext>
            </a:extLst>
          </p:cNvPr>
          <p:cNvSpPr>
            <a:spLocks noGrp="1"/>
          </p:cNvSpPr>
          <p:nvPr>
            <p:ph type="body" idx="1"/>
          </p:nvPr>
        </p:nvSpPr>
        <p:spPr>
          <a:xfrm>
            <a:off x="0" y="436385"/>
            <a:ext cx="9144000" cy="4270730"/>
          </a:xfrm>
        </p:spPr>
        <p:txBody>
          <a:bodyPr/>
          <a:lstStyle/>
          <a:p>
            <a:r>
              <a:rPr lang="en-US" b="1" dirty="0"/>
              <a:t>Manual labeling can be hard: </a:t>
            </a:r>
            <a:r>
              <a:rPr lang="en-US" dirty="0"/>
              <a:t>e.g., . </a:t>
            </a:r>
          </a:p>
          <a:p>
            <a:pPr marL="114300" indent="0">
              <a:buNone/>
            </a:pPr>
            <a:r>
              <a:rPr lang="en-US" dirty="0"/>
              <a:t>   </a:t>
            </a:r>
            <a:r>
              <a:rPr lang="en-US" b="1" dirty="0"/>
              <a:t>“Misses’ Jacket, Pants And Blouse - 14 - 16 - 18 - 20 - 22 Pattern” </a:t>
            </a:r>
            <a:r>
              <a:rPr lang="en-US" dirty="0"/>
              <a:t>has the product type </a:t>
            </a:r>
            <a:r>
              <a:rPr lang="en-US" b="1" dirty="0"/>
              <a:t>“sewing patterns”</a:t>
            </a:r>
          </a:p>
          <a:p>
            <a:pPr marL="114300" indent="0">
              <a:buNone/>
            </a:pPr>
            <a:endParaRPr lang="en-US" b="1" dirty="0"/>
          </a:p>
          <a:p>
            <a:r>
              <a:rPr lang="en-US" b="1" dirty="0"/>
              <a:t>Outsourcing/crowdsourcing: </a:t>
            </a:r>
            <a:r>
              <a:rPr lang="en-US" dirty="0"/>
              <a:t>can be expensive, not easy to scale up, or have quality control issues.</a:t>
            </a:r>
          </a:p>
          <a:p>
            <a:endParaRPr lang="en-US" dirty="0"/>
          </a:p>
          <a:p>
            <a:r>
              <a:rPr lang="en-US" b="1" dirty="0"/>
              <a:t>Difficult to generate representative examples: </a:t>
            </a:r>
            <a:r>
              <a:rPr lang="en-US" dirty="0"/>
              <a:t>Skewness: </a:t>
            </a:r>
            <a:r>
              <a:rPr lang="en-US" dirty="0" err="1"/>
              <a:t>e.g</a:t>
            </a:r>
            <a:r>
              <a:rPr lang="en-US" dirty="0"/>
              <a:t>, more than 40% of items are from “Home &amp; Garden” </a:t>
            </a:r>
            <a:r>
              <a:rPr lang="en-US" dirty="0">
                <a:sym typeface="Wingdings" pitchFamily="2" charset="2"/>
              </a:rPr>
              <a:t> lots of “area rugs” and “stools”,</a:t>
            </a:r>
          </a:p>
          <a:p>
            <a:pPr marL="114300" indent="0">
              <a:buNone/>
            </a:pPr>
            <a:r>
              <a:rPr lang="en-US" dirty="0"/>
              <a:t>“computer cables”, can include a variety of cables, such as USB cables, networking cords, monitor cables etc.. Need to do an extensive search to find all subtypes.</a:t>
            </a:r>
          </a:p>
          <a:p>
            <a:endParaRPr lang="en-US" dirty="0"/>
          </a:p>
          <a:p>
            <a:r>
              <a:rPr lang="en-US" b="1" dirty="0"/>
              <a:t>Corner cases: </a:t>
            </a:r>
            <a:r>
              <a:rPr lang="en-US" dirty="0"/>
              <a:t>limited number of trial items or a new Vendor; hard to generalize the “last mile” in machine learning</a:t>
            </a:r>
          </a:p>
          <a:p>
            <a:pPr marL="114300" indent="0">
              <a:buNone/>
            </a:pPr>
            <a:endParaRPr lang="en-US" dirty="0"/>
          </a:p>
          <a:p>
            <a:pPr marL="114300" indent="0">
              <a:buNone/>
            </a:pPr>
            <a:endParaRPr lang="en-US" dirty="0"/>
          </a:p>
          <a:p>
            <a:pPr marL="114300" indent="0">
              <a:buNone/>
            </a:pPr>
            <a:endParaRPr lang="en-US" b="1" dirty="0"/>
          </a:p>
          <a:p>
            <a:pPr marL="114300" indent="0">
              <a:buNone/>
            </a:pPr>
            <a:endParaRPr lang="en-US" b="1" dirty="0"/>
          </a:p>
        </p:txBody>
      </p:sp>
    </p:spTree>
    <p:extLst>
      <p:ext uri="{BB962C8B-B14F-4D97-AF65-F5344CB8AC3E}">
        <p14:creationId xmlns:p14="http://schemas.microsoft.com/office/powerpoint/2010/main" val="85981385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D92AB654-88D8-E74A-B4CD-34CA47CD530C}"/>
              </a:ext>
            </a:extLst>
          </p:cNvPr>
          <p:cNvSpPr>
            <a:spLocks noGrp="1"/>
          </p:cNvSpPr>
          <p:nvPr>
            <p:ph type="body" idx="1"/>
          </p:nvPr>
        </p:nvSpPr>
        <p:spPr>
          <a:xfrm>
            <a:off x="-179600" y="0"/>
            <a:ext cx="4460682" cy="4270730"/>
          </a:xfrm>
        </p:spPr>
        <p:txBody>
          <a:bodyPr/>
          <a:lstStyle/>
          <a:p>
            <a:pPr algn="just" fontAlgn="base"/>
            <a:r>
              <a:rPr lang="en-US" sz="1400" dirty="0"/>
              <a:t>Classify incoming products, then use crowdsourcing to continuously evaluate the results and flag cases judged incorrect by the crowd.</a:t>
            </a:r>
          </a:p>
          <a:p>
            <a:pPr algn="just" fontAlgn="base"/>
            <a:endParaRPr lang="en-US" sz="1400" dirty="0"/>
          </a:p>
          <a:p>
            <a:pPr algn="just" fontAlgn="base"/>
            <a:r>
              <a:rPr lang="en-US" sz="1400" dirty="0"/>
              <a:t>Analysts examine flagged cases, and fix them by writing new rules, relabeling certain items, and alerting developers.</a:t>
            </a:r>
          </a:p>
          <a:p>
            <a:pPr algn="just" fontAlgn="base"/>
            <a:endParaRPr lang="en-US" sz="1400" dirty="0"/>
          </a:p>
          <a:p>
            <a:pPr algn="just" fontAlgn="base"/>
            <a:r>
              <a:rPr lang="en-US" sz="1400" dirty="0"/>
              <a:t>The newly created rules and the relabeled items are incorporated into the system, and the developers fine tune the underlying classification algorithm.</a:t>
            </a:r>
          </a:p>
          <a:p>
            <a:pPr algn="just" fontAlgn="base"/>
            <a:endParaRPr lang="en-US" sz="1400" dirty="0"/>
          </a:p>
          <a:p>
            <a:pPr algn="just" fontAlgn="base"/>
            <a:r>
              <a:rPr lang="en-US" sz="1200" dirty="0"/>
              <a:t>For those items that the system refuses to classify (due to a lack of confidence), the analysts examine them, then create hand-crafted rules as well as training data (i.e., labeled items) to target those cases. The newly created rules and training data are incorporated into the system, and it is run again over the product items.</a:t>
            </a:r>
          </a:p>
          <a:p>
            <a:pPr marL="114300" indent="0">
              <a:buNone/>
            </a:pPr>
            <a:endParaRPr lang="en-US" dirty="0"/>
          </a:p>
          <a:p>
            <a:pPr marL="114300" indent="0">
              <a:buNone/>
            </a:pPr>
            <a:endParaRPr lang="en-US" dirty="0"/>
          </a:p>
          <a:p>
            <a:pPr marL="114300" indent="0">
              <a:buNone/>
            </a:pPr>
            <a:endParaRPr lang="en-US" b="1" dirty="0"/>
          </a:p>
          <a:p>
            <a:pPr marL="114300" indent="0">
              <a:buNone/>
            </a:pPr>
            <a:endParaRPr lang="en-US" b="1" dirty="0"/>
          </a:p>
        </p:txBody>
      </p:sp>
      <p:pic>
        <p:nvPicPr>
          <p:cNvPr id="4" name="Picture 3">
            <a:extLst>
              <a:ext uri="{FF2B5EF4-FFF2-40B4-BE49-F238E27FC236}">
                <a16:creationId xmlns="" xmlns:a16="http://schemas.microsoft.com/office/drawing/2014/main" id="{23C9FBFA-E808-1040-B018-D0F288B2B8FE}"/>
              </a:ext>
            </a:extLst>
          </p:cNvPr>
          <p:cNvPicPr>
            <a:picLocks noChangeAspect="1"/>
          </p:cNvPicPr>
          <p:nvPr/>
        </p:nvPicPr>
        <p:blipFill>
          <a:blip r:embed="rId2"/>
          <a:stretch>
            <a:fillRect/>
          </a:stretch>
        </p:blipFill>
        <p:spPr>
          <a:xfrm>
            <a:off x="4281082" y="438408"/>
            <a:ext cx="5243069" cy="3832322"/>
          </a:xfrm>
          <a:prstGeom prst="rect">
            <a:avLst/>
          </a:prstGeom>
        </p:spPr>
      </p:pic>
    </p:spTree>
    <p:extLst>
      <p:ext uri="{BB962C8B-B14F-4D97-AF65-F5344CB8AC3E}">
        <p14:creationId xmlns:p14="http://schemas.microsoft.com/office/powerpoint/2010/main" val="417593772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social media post&#10;&#10;Description automatically generated">
            <a:extLst>
              <a:ext uri="{FF2B5EF4-FFF2-40B4-BE49-F238E27FC236}">
                <a16:creationId xmlns="" xmlns:a16="http://schemas.microsoft.com/office/drawing/2014/main" id="{31E2F60E-C27E-6840-86A2-D128DECDC9A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3000"/>
                    </a14:imgEffect>
                  </a14:imgLayer>
                </a14:imgProps>
              </a:ext>
            </a:extLst>
          </a:blip>
          <a:stretch>
            <a:fillRect/>
          </a:stretch>
        </p:blipFill>
        <p:spPr>
          <a:xfrm>
            <a:off x="438830" y="0"/>
            <a:ext cx="8266339" cy="5143500"/>
          </a:xfrm>
          <a:prstGeom prst="rect">
            <a:avLst/>
          </a:prstGeom>
        </p:spPr>
      </p:pic>
    </p:spTree>
    <p:extLst>
      <p:ext uri="{BB962C8B-B14F-4D97-AF65-F5344CB8AC3E}">
        <p14:creationId xmlns:p14="http://schemas.microsoft.com/office/powerpoint/2010/main" val="170504588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D92AB654-88D8-E74A-B4CD-34CA47CD530C}"/>
              </a:ext>
            </a:extLst>
          </p:cNvPr>
          <p:cNvSpPr>
            <a:spLocks noGrp="1"/>
          </p:cNvSpPr>
          <p:nvPr>
            <p:ph type="body" idx="1"/>
          </p:nvPr>
        </p:nvSpPr>
        <p:spPr>
          <a:xfrm>
            <a:off x="0" y="0"/>
            <a:ext cx="9144000" cy="4270730"/>
          </a:xfrm>
        </p:spPr>
        <p:txBody>
          <a:bodyPr/>
          <a:lstStyle/>
          <a:p>
            <a:r>
              <a:rPr lang="en-US" sz="2000" b="1" dirty="0"/>
              <a:t>Gatekeeper: </a:t>
            </a:r>
            <a:r>
              <a:rPr lang="en-US" sz="2000" dirty="0"/>
              <a:t>if </a:t>
            </a:r>
            <a:r>
              <a:rPr lang="en-US" sz="2000" dirty="0" err="1"/>
              <a:t>theres</a:t>
            </a:r>
            <a:r>
              <a:rPr lang="en-US" sz="2000" dirty="0"/>
              <a:t> an exact match, send to results processing, else send to three different classification systems in parallel</a:t>
            </a:r>
          </a:p>
          <a:p>
            <a:endParaRPr lang="en-US" sz="2000" dirty="0"/>
          </a:p>
          <a:p>
            <a:r>
              <a:rPr lang="en-US" sz="2000" dirty="0"/>
              <a:t>Rules-based system (white and black list </a:t>
            </a:r>
            <a:r>
              <a:rPr lang="en-US" sz="2000" dirty="0" err="1"/>
              <a:t>regexs</a:t>
            </a:r>
            <a:r>
              <a:rPr lang="en-US" sz="2000" dirty="0"/>
              <a:t>): “wedding bands? </a:t>
            </a:r>
            <a:r>
              <a:rPr lang="en-US" sz="2000" dirty="0">
                <a:sym typeface="Wingdings" pitchFamily="2" charset="2"/>
              </a:rPr>
              <a:t> rings”, </a:t>
            </a:r>
            <a:r>
              <a:rPr lang="en-US" sz="2000" dirty="0"/>
              <a:t>“key chain? → NOT rings”.</a:t>
            </a:r>
          </a:p>
          <a:p>
            <a:endParaRPr lang="en-US" sz="2000" dirty="0"/>
          </a:p>
          <a:p>
            <a:r>
              <a:rPr lang="en-US" sz="2000" dirty="0"/>
              <a:t>Attribute and value-based classifier, </a:t>
            </a:r>
            <a:r>
              <a:rPr lang="en-US" sz="2000" dirty="0" err="1"/>
              <a:t>e.g</a:t>
            </a:r>
            <a:r>
              <a:rPr lang="en-US" sz="2000" dirty="0"/>
              <a:t>, if a product has an attribute “ISBN”, classify it as ”books”</a:t>
            </a:r>
          </a:p>
          <a:p>
            <a:endParaRPr lang="en-US" sz="2000" dirty="0"/>
          </a:p>
          <a:p>
            <a:r>
              <a:rPr lang="en-US" sz="2000" dirty="0"/>
              <a:t>Machine learning ensemble: Naïve </a:t>
            </a:r>
            <a:r>
              <a:rPr lang="en-US" sz="2000" dirty="0" err="1"/>
              <a:t>bayes</a:t>
            </a:r>
            <a:r>
              <a:rPr lang="en-US" sz="2000" dirty="0"/>
              <a:t>, KNN, Perceptron</a:t>
            </a:r>
          </a:p>
          <a:p>
            <a:endParaRPr lang="en-US" sz="2000" dirty="0"/>
          </a:p>
          <a:p>
            <a:r>
              <a:rPr lang="en-US" sz="2000" dirty="0"/>
              <a:t>Voting master: applied majority voting or weighted voting to results. Apply a final rule-based filter (e.g., some non-food items were being classified as “pizza”, added a filter for ”pizza”)</a:t>
            </a:r>
          </a:p>
          <a:p>
            <a:endParaRPr lang="en-US" dirty="0">
              <a:sym typeface="Wingdings" pitchFamily="2" charset="2"/>
            </a:endParaRPr>
          </a:p>
          <a:p>
            <a:endParaRPr lang="en-US" dirty="0"/>
          </a:p>
          <a:p>
            <a:pPr marL="114300" indent="0">
              <a:buNone/>
            </a:pPr>
            <a:endParaRPr lang="en-US" dirty="0"/>
          </a:p>
          <a:p>
            <a:pPr marL="114300" indent="0">
              <a:buNone/>
            </a:pPr>
            <a:endParaRPr lang="en-US" dirty="0"/>
          </a:p>
          <a:p>
            <a:pPr marL="114300" indent="0">
              <a:buNone/>
            </a:pPr>
            <a:endParaRPr lang="en-US" b="1" dirty="0"/>
          </a:p>
          <a:p>
            <a:pPr marL="114300" indent="0">
              <a:buNone/>
            </a:pPr>
            <a:endParaRPr lang="en-US" b="1" dirty="0"/>
          </a:p>
        </p:txBody>
      </p:sp>
    </p:spTree>
    <p:extLst>
      <p:ext uri="{BB962C8B-B14F-4D97-AF65-F5344CB8AC3E}">
        <p14:creationId xmlns:p14="http://schemas.microsoft.com/office/powerpoint/2010/main" val="425388056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D92AB654-88D8-E74A-B4CD-34CA47CD530C}"/>
              </a:ext>
            </a:extLst>
          </p:cNvPr>
          <p:cNvSpPr>
            <a:spLocks noGrp="1"/>
          </p:cNvSpPr>
          <p:nvPr>
            <p:ph type="body" idx="1"/>
          </p:nvPr>
        </p:nvSpPr>
        <p:spPr>
          <a:xfrm>
            <a:off x="0" y="0"/>
            <a:ext cx="9144000" cy="4270730"/>
          </a:xfrm>
        </p:spPr>
        <p:txBody>
          <a:bodyPr/>
          <a:lstStyle/>
          <a:p>
            <a:pPr marL="114300" indent="0">
              <a:buNone/>
            </a:pPr>
            <a:r>
              <a:rPr lang="en-US" sz="2400" b="1" dirty="0"/>
              <a:t> Continuous evaluation: </a:t>
            </a:r>
          </a:p>
          <a:p>
            <a:pPr marL="114300" indent="0">
              <a:buNone/>
            </a:pPr>
            <a:endParaRPr lang="en-US" sz="2400" b="1" dirty="0"/>
          </a:p>
          <a:p>
            <a:r>
              <a:rPr lang="en-US" sz="2400" dirty="0"/>
              <a:t>To detect cases where the output is not sufficiently accurate, so that the analysts and developers can improve those,</a:t>
            </a:r>
          </a:p>
          <a:p>
            <a:endParaRPr lang="en-US" sz="2400" dirty="0"/>
          </a:p>
          <a:p>
            <a:r>
              <a:rPr lang="en-US" sz="2400" dirty="0"/>
              <a:t> To ensure that the results we send to downstream applications are accurate. </a:t>
            </a:r>
          </a:p>
          <a:p>
            <a:endParaRPr lang="en-US" sz="2400" dirty="0"/>
          </a:p>
          <a:p>
            <a:r>
              <a:rPr lang="en-US" sz="2400" dirty="0"/>
              <a:t>To detect accuracy deterioration: accurate cases that stop being so due to a change in the incoming data, the underlying algorithm, or the crowd.</a:t>
            </a:r>
          </a:p>
          <a:p>
            <a:pPr marL="114300" indent="0">
              <a:buNone/>
            </a:pPr>
            <a:endParaRPr lang="en-US" dirty="0"/>
          </a:p>
          <a:p>
            <a:pPr marL="114300" indent="0">
              <a:buNone/>
            </a:pPr>
            <a:endParaRPr lang="en-US" dirty="0"/>
          </a:p>
          <a:p>
            <a:pPr marL="114300" indent="0">
              <a:buNone/>
            </a:pPr>
            <a:endParaRPr lang="en-US" b="1" dirty="0"/>
          </a:p>
          <a:p>
            <a:pPr marL="114300" indent="0">
              <a:buNone/>
            </a:pPr>
            <a:endParaRPr lang="en-US" b="1" dirty="0"/>
          </a:p>
        </p:txBody>
      </p:sp>
    </p:spTree>
    <p:extLst>
      <p:ext uri="{BB962C8B-B14F-4D97-AF65-F5344CB8AC3E}">
        <p14:creationId xmlns:p14="http://schemas.microsoft.com/office/powerpoint/2010/main" val="45952691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D92AB654-88D8-E74A-B4CD-34CA47CD530C}"/>
              </a:ext>
            </a:extLst>
          </p:cNvPr>
          <p:cNvSpPr>
            <a:spLocks noGrp="1"/>
          </p:cNvSpPr>
          <p:nvPr>
            <p:ph type="body" idx="1"/>
          </p:nvPr>
        </p:nvSpPr>
        <p:spPr>
          <a:xfrm>
            <a:off x="0" y="0"/>
            <a:ext cx="9144000" cy="4270730"/>
          </a:xfrm>
        </p:spPr>
        <p:txBody>
          <a:bodyPr/>
          <a:lstStyle/>
          <a:p>
            <a:pPr marL="114300" indent="0">
              <a:buNone/>
            </a:pPr>
            <a:r>
              <a:rPr lang="en-US" sz="2400" b="1" dirty="0"/>
              <a:t>Lessons Learned</a:t>
            </a:r>
          </a:p>
          <a:p>
            <a:pPr marL="114300" indent="0">
              <a:buNone/>
            </a:pPr>
            <a:endParaRPr lang="en-US" sz="2100" b="1" dirty="0"/>
          </a:p>
          <a:p>
            <a:pPr fontAlgn="base"/>
            <a:r>
              <a:rPr lang="en-US" sz="2100" dirty="0"/>
              <a:t>Things break down at large scale</a:t>
            </a:r>
          </a:p>
          <a:p>
            <a:pPr fontAlgn="base"/>
            <a:endParaRPr lang="en-US" sz="2100" dirty="0"/>
          </a:p>
          <a:p>
            <a:pPr fontAlgn="base"/>
            <a:r>
              <a:rPr lang="en-US" sz="2100" dirty="0"/>
              <a:t>Both learning and hand-crafted rules are critical</a:t>
            </a:r>
          </a:p>
          <a:p>
            <a:pPr fontAlgn="base"/>
            <a:endParaRPr lang="en-US" sz="2100" dirty="0"/>
          </a:p>
          <a:p>
            <a:pPr fontAlgn="base"/>
            <a:r>
              <a:rPr lang="en-US" sz="2100" dirty="0"/>
              <a:t>Crowdsourcing is critical, but must be closely monitored</a:t>
            </a:r>
          </a:p>
          <a:p>
            <a:pPr fontAlgn="base"/>
            <a:endParaRPr lang="en-US" sz="2100" dirty="0"/>
          </a:p>
          <a:p>
            <a:pPr fontAlgn="base"/>
            <a:r>
              <a:rPr lang="en-US" sz="2100" dirty="0"/>
              <a:t>Crowdsourcing must be coupled with in-house analysts and developers</a:t>
            </a:r>
          </a:p>
          <a:p>
            <a:pPr fontAlgn="base"/>
            <a:endParaRPr lang="en-US" sz="2100" dirty="0"/>
          </a:p>
          <a:p>
            <a:pPr fontAlgn="base"/>
            <a:r>
              <a:rPr lang="en-US" sz="2100" dirty="0"/>
              <a:t>Outsourcing does not work at a very large scale</a:t>
            </a:r>
          </a:p>
          <a:p>
            <a:pPr fontAlgn="base"/>
            <a:endParaRPr lang="en-US" sz="2100" dirty="0"/>
          </a:p>
          <a:p>
            <a:pPr fontAlgn="base"/>
            <a:r>
              <a:rPr lang="en-US" sz="2100" dirty="0"/>
              <a:t>Hybrid human-machine systems are here to stay</a:t>
            </a:r>
          </a:p>
          <a:p>
            <a:pPr marL="114300" indent="0">
              <a:buNone/>
            </a:pPr>
            <a:endParaRPr lang="en-US" sz="2300" dirty="0"/>
          </a:p>
          <a:p>
            <a:pPr marL="114300" indent="0">
              <a:buNone/>
            </a:pPr>
            <a:endParaRPr lang="en-US" dirty="0"/>
          </a:p>
          <a:p>
            <a:pPr marL="114300" indent="0">
              <a:buNone/>
            </a:pPr>
            <a:endParaRPr lang="en-US" b="1" dirty="0"/>
          </a:p>
          <a:p>
            <a:pPr marL="114300" indent="0">
              <a:buNone/>
            </a:pPr>
            <a:endParaRPr lang="en-US" b="1" dirty="0"/>
          </a:p>
        </p:txBody>
      </p:sp>
    </p:spTree>
    <p:extLst>
      <p:ext uri="{BB962C8B-B14F-4D97-AF65-F5344CB8AC3E}">
        <p14:creationId xmlns:p14="http://schemas.microsoft.com/office/powerpoint/2010/main" val="185024905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290B689-A177-D94A-8B0B-2C95D2016512}"/>
              </a:ext>
            </a:extLst>
          </p:cNvPr>
          <p:cNvSpPr>
            <a:spLocks noGrp="1"/>
          </p:cNvSpPr>
          <p:nvPr>
            <p:ph type="title"/>
          </p:nvPr>
        </p:nvSpPr>
        <p:spPr>
          <a:xfrm>
            <a:off x="55659" y="0"/>
            <a:ext cx="8832300" cy="572700"/>
          </a:xfrm>
        </p:spPr>
        <p:txBody>
          <a:bodyPr/>
          <a:lstStyle/>
          <a:p>
            <a:r>
              <a:rPr lang="en-US" sz="2600" b="1" dirty="0"/>
              <a:t>Product Title Classification versus Text Classification</a:t>
            </a:r>
            <a:r>
              <a:rPr lang="en-US" dirty="0"/>
              <a:t/>
            </a:r>
            <a:br>
              <a:rPr lang="en-US" dirty="0"/>
            </a:br>
            <a:r>
              <a:rPr lang="en-US" sz="800" dirty="0">
                <a:hlinkClick r:id="rId3"/>
              </a:rPr>
              <a:t>https://www.csie.ntu.edu.tw/~cjlin/papers/title.pdf</a:t>
            </a:r>
            <a:r>
              <a:rPr lang="en-US" sz="1200" dirty="0"/>
              <a:t/>
            </a:r>
            <a:br>
              <a:rPr lang="en-US" sz="1200" dirty="0"/>
            </a:br>
            <a:endParaRPr lang="en-US" sz="1200" dirty="0"/>
          </a:p>
        </p:txBody>
      </p:sp>
      <p:sp>
        <p:nvSpPr>
          <p:cNvPr id="6" name="Text Placeholder 2">
            <a:extLst>
              <a:ext uri="{FF2B5EF4-FFF2-40B4-BE49-F238E27FC236}">
                <a16:creationId xmlns="" xmlns:a16="http://schemas.microsoft.com/office/drawing/2014/main" id="{7DC548E7-024B-6945-AB8B-F75139FB4A0E}"/>
              </a:ext>
            </a:extLst>
          </p:cNvPr>
          <p:cNvSpPr>
            <a:spLocks noGrp="1"/>
          </p:cNvSpPr>
          <p:nvPr>
            <p:ph type="body" idx="1"/>
          </p:nvPr>
        </p:nvSpPr>
        <p:spPr>
          <a:xfrm>
            <a:off x="0" y="707665"/>
            <a:ext cx="9144000" cy="4270730"/>
          </a:xfrm>
        </p:spPr>
        <p:txBody>
          <a:bodyPr/>
          <a:lstStyle/>
          <a:p>
            <a:pPr marL="114300" indent="0">
              <a:buNone/>
            </a:pPr>
            <a:endParaRPr lang="en-US" dirty="0"/>
          </a:p>
          <a:p>
            <a:pPr marL="114300" indent="0">
              <a:buNone/>
            </a:pPr>
            <a:endParaRPr lang="en-US" b="1" dirty="0"/>
          </a:p>
          <a:p>
            <a:pPr marL="114300" indent="0">
              <a:buNone/>
            </a:pPr>
            <a:endParaRPr lang="en-US" b="1" dirty="0"/>
          </a:p>
        </p:txBody>
      </p:sp>
      <p:sp>
        <p:nvSpPr>
          <p:cNvPr id="7" name="Text Placeholder 2">
            <a:extLst>
              <a:ext uri="{FF2B5EF4-FFF2-40B4-BE49-F238E27FC236}">
                <a16:creationId xmlns="" xmlns:a16="http://schemas.microsoft.com/office/drawing/2014/main" id="{DE8D180E-4076-C646-8E34-3010C3583F1E}"/>
              </a:ext>
            </a:extLst>
          </p:cNvPr>
          <p:cNvSpPr txBox="1">
            <a:spLocks/>
          </p:cNvSpPr>
          <p:nvPr/>
        </p:nvSpPr>
        <p:spPr>
          <a:xfrm>
            <a:off x="0" y="707665"/>
            <a:ext cx="9144000" cy="427073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sz="2000" dirty="0" smtClean="0"/>
              <a:t>A variant of Short text classification</a:t>
            </a:r>
          </a:p>
          <a:p>
            <a:endParaRPr lang="en-US" sz="2000" dirty="0" smtClean="0"/>
          </a:p>
          <a:p>
            <a:r>
              <a:rPr lang="en-US" sz="2000" dirty="0" smtClean="0"/>
              <a:t>Different from full texts in several aspects: </a:t>
            </a:r>
          </a:p>
          <a:p>
            <a:pPr marL="971550" lvl="1" indent="-400050">
              <a:buFont typeface="+mj-lt"/>
              <a:buAutoNum type="romanUcPeriod"/>
            </a:pPr>
            <a:r>
              <a:rPr lang="en-US" sz="2000" dirty="0" smtClean="0"/>
              <a:t>length of each instance (most titles are very short), </a:t>
            </a:r>
          </a:p>
          <a:p>
            <a:pPr marL="971550" lvl="1" indent="-400050">
              <a:buFont typeface="+mj-lt"/>
              <a:buAutoNum type="romanUcPeriod"/>
            </a:pPr>
            <a:r>
              <a:rPr lang="en-US" sz="2000" dirty="0" smtClean="0"/>
              <a:t>distribution of lengths (most product titles have similar lengths), </a:t>
            </a:r>
          </a:p>
          <a:p>
            <a:pPr marL="971550" lvl="1" indent="-400050">
              <a:buFont typeface="+mj-lt"/>
              <a:buAutoNum type="romanUcPeriod"/>
            </a:pPr>
            <a:r>
              <a:rPr lang="en-US" sz="2000" dirty="0" smtClean="0"/>
              <a:t>grammatical structure (most titles are incomplete sentences).</a:t>
            </a:r>
          </a:p>
          <a:p>
            <a:endParaRPr lang="en-US" sz="2000" dirty="0" smtClean="0"/>
          </a:p>
          <a:p>
            <a:endParaRPr lang="en-US" sz="2000" dirty="0" smtClean="0"/>
          </a:p>
          <a:p>
            <a:r>
              <a:rPr lang="en-US" sz="2000" dirty="0" smtClean="0"/>
              <a:t>Should we apply the standard NLP pre-processing pipeline to short-text?</a:t>
            </a:r>
          </a:p>
          <a:p>
            <a:pPr marL="114300" indent="0">
              <a:buNone/>
            </a:pPr>
            <a:r>
              <a:rPr lang="en-US" sz="2000" dirty="0" smtClean="0"/>
              <a:t>     </a:t>
            </a:r>
            <a:r>
              <a:rPr lang="en-US" sz="1600" i="1" dirty="0" smtClean="0"/>
              <a:t>stemming, stop-word removal, feature-vectors, bigram / trigram feature transformations et al?</a:t>
            </a:r>
          </a:p>
          <a:p>
            <a:endParaRPr lang="en-US" sz="2300" dirty="0"/>
          </a:p>
          <a:p>
            <a:pPr marL="114300" indent="0">
              <a:buFont typeface="Arial"/>
              <a:buNone/>
            </a:pPr>
            <a:endParaRPr lang="en-US" dirty="0"/>
          </a:p>
          <a:p>
            <a:pPr marL="114300" indent="0">
              <a:buFont typeface="Arial"/>
              <a:buNone/>
            </a:pPr>
            <a:endParaRPr lang="en-US" b="1" dirty="0"/>
          </a:p>
          <a:p>
            <a:pPr marL="114300" indent="0">
              <a:buFont typeface="Arial"/>
              <a:buNone/>
            </a:pPr>
            <a:endParaRPr lang="en-US" b="1" dirty="0"/>
          </a:p>
        </p:txBody>
      </p:sp>
    </p:spTree>
    <p:extLst>
      <p:ext uri="{BB962C8B-B14F-4D97-AF65-F5344CB8AC3E}">
        <p14:creationId xmlns:p14="http://schemas.microsoft.com/office/powerpoint/2010/main" val="146954782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 xmlns:a16="http://schemas.microsoft.com/office/drawing/2014/main" id="{7DC548E7-024B-6945-AB8B-F75139FB4A0E}"/>
              </a:ext>
            </a:extLst>
          </p:cNvPr>
          <p:cNvSpPr>
            <a:spLocks noGrp="1"/>
          </p:cNvSpPr>
          <p:nvPr>
            <p:ph type="body" idx="1"/>
          </p:nvPr>
        </p:nvSpPr>
        <p:spPr>
          <a:xfrm>
            <a:off x="0" y="707665"/>
            <a:ext cx="9144000" cy="4270730"/>
          </a:xfrm>
        </p:spPr>
        <p:txBody>
          <a:bodyPr/>
          <a:lstStyle/>
          <a:p>
            <a:pPr marL="114300" indent="0">
              <a:buNone/>
            </a:pPr>
            <a:endParaRPr lang="en-US" dirty="0"/>
          </a:p>
          <a:p>
            <a:pPr marL="114300" indent="0">
              <a:buNone/>
            </a:pPr>
            <a:endParaRPr lang="en-US" b="1" dirty="0"/>
          </a:p>
          <a:p>
            <a:pPr marL="114300" indent="0">
              <a:buNone/>
            </a:pPr>
            <a:endParaRPr lang="en-US" b="1" dirty="0"/>
          </a:p>
        </p:txBody>
      </p:sp>
      <p:sp>
        <p:nvSpPr>
          <p:cNvPr id="7" name="Text Placeholder 2">
            <a:extLst>
              <a:ext uri="{FF2B5EF4-FFF2-40B4-BE49-F238E27FC236}">
                <a16:creationId xmlns="" xmlns:a16="http://schemas.microsoft.com/office/drawing/2014/main" id="{DE8D180E-4076-C646-8E34-3010C3583F1E}"/>
              </a:ext>
            </a:extLst>
          </p:cNvPr>
          <p:cNvSpPr txBox="1">
            <a:spLocks/>
          </p:cNvSpPr>
          <p:nvPr/>
        </p:nvSpPr>
        <p:spPr>
          <a:xfrm>
            <a:off x="0" y="165105"/>
            <a:ext cx="9144000" cy="427073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None/>
            </a:pPr>
            <a:r>
              <a:rPr lang="en-US" sz="2000" b="1" dirty="0" err="1"/>
              <a:t>Ebay</a:t>
            </a:r>
            <a:r>
              <a:rPr lang="en-US" sz="2000" b="1" dirty="0"/>
              <a:t> seller examples</a:t>
            </a:r>
          </a:p>
          <a:p>
            <a:pPr marL="114300" indent="0">
              <a:buNone/>
            </a:pPr>
            <a:endParaRPr lang="en-US" dirty="0"/>
          </a:p>
          <a:p>
            <a:pPr marL="114300" indent="0">
              <a:buNone/>
            </a:pPr>
            <a:r>
              <a:rPr lang="en-US" b="1" dirty="0"/>
              <a:t> “Sony 4k tv” </a:t>
            </a:r>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b="1" dirty="0"/>
          </a:p>
          <a:p>
            <a:pPr marL="114300" indent="0">
              <a:buNone/>
            </a:pPr>
            <a:r>
              <a:rPr lang="en-US" b="1" dirty="0"/>
              <a:t>“Ralph Lauren Polo black shirt”</a:t>
            </a:r>
          </a:p>
          <a:p>
            <a:endParaRPr lang="en-US" dirty="0"/>
          </a:p>
          <a:p>
            <a:endParaRPr lang="en-US" sz="2300" dirty="0"/>
          </a:p>
          <a:p>
            <a:pPr marL="114300" indent="0">
              <a:buFont typeface="Arial"/>
              <a:buNone/>
            </a:pPr>
            <a:endParaRPr lang="en-US" dirty="0"/>
          </a:p>
          <a:p>
            <a:pPr marL="114300" indent="0">
              <a:buFont typeface="Arial"/>
              <a:buNone/>
            </a:pPr>
            <a:endParaRPr lang="en-US" b="1" dirty="0"/>
          </a:p>
          <a:p>
            <a:pPr marL="114300" indent="0">
              <a:buFont typeface="Arial"/>
              <a:buNone/>
            </a:pPr>
            <a:endParaRPr lang="en-US" b="1" dirty="0"/>
          </a:p>
        </p:txBody>
      </p:sp>
      <p:pic>
        <p:nvPicPr>
          <p:cNvPr id="8" name="Picture 7" descr="A screenshot of a cell phone&#10;&#10;Description automatically generated">
            <a:extLst>
              <a:ext uri="{FF2B5EF4-FFF2-40B4-BE49-F238E27FC236}">
                <a16:creationId xmlns="" xmlns:a16="http://schemas.microsoft.com/office/drawing/2014/main" id="{3902259E-775D-ED42-977B-09DB889B8D06}"/>
              </a:ext>
            </a:extLst>
          </p:cNvPr>
          <p:cNvPicPr>
            <a:picLocks noChangeAspect="1"/>
          </p:cNvPicPr>
          <p:nvPr/>
        </p:nvPicPr>
        <p:blipFill>
          <a:blip r:embed="rId3"/>
          <a:stretch>
            <a:fillRect/>
          </a:stretch>
        </p:blipFill>
        <p:spPr>
          <a:xfrm>
            <a:off x="3975652" y="0"/>
            <a:ext cx="5057030" cy="1173454"/>
          </a:xfrm>
          <a:prstGeom prst="rect">
            <a:avLst/>
          </a:prstGeom>
        </p:spPr>
      </p:pic>
      <p:pic>
        <p:nvPicPr>
          <p:cNvPr id="11" name="Picture 10" descr="A screenshot of a cell phone&#10;&#10;Description automatically generated">
            <a:extLst>
              <a:ext uri="{FF2B5EF4-FFF2-40B4-BE49-F238E27FC236}">
                <a16:creationId xmlns="" xmlns:a16="http://schemas.microsoft.com/office/drawing/2014/main" id="{785BB79B-0B5B-6949-83BC-91B006DB9BCF}"/>
              </a:ext>
            </a:extLst>
          </p:cNvPr>
          <p:cNvPicPr>
            <a:picLocks noChangeAspect="1"/>
          </p:cNvPicPr>
          <p:nvPr/>
        </p:nvPicPr>
        <p:blipFill>
          <a:blip r:embed="rId4"/>
          <a:stretch>
            <a:fillRect/>
          </a:stretch>
        </p:blipFill>
        <p:spPr>
          <a:xfrm>
            <a:off x="4071068" y="3052135"/>
            <a:ext cx="4420925" cy="1926260"/>
          </a:xfrm>
          <a:prstGeom prst="rect">
            <a:avLst/>
          </a:prstGeom>
        </p:spPr>
      </p:pic>
      <p:pic>
        <p:nvPicPr>
          <p:cNvPr id="2" name="Picture 1" descr="Screen Shot 2020-03-24 at 11.08.03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469" y="1635321"/>
            <a:ext cx="4310174" cy="1120961"/>
          </a:xfrm>
          <a:prstGeom prst="rect">
            <a:avLst/>
          </a:prstGeom>
        </p:spPr>
      </p:pic>
    </p:spTree>
    <p:extLst>
      <p:ext uri="{BB962C8B-B14F-4D97-AF65-F5344CB8AC3E}">
        <p14:creationId xmlns:p14="http://schemas.microsoft.com/office/powerpoint/2010/main" val="223765055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 xmlns:a16="http://schemas.microsoft.com/office/drawing/2014/main" id="{7DC548E7-024B-6945-AB8B-F75139FB4A0E}"/>
              </a:ext>
            </a:extLst>
          </p:cNvPr>
          <p:cNvSpPr>
            <a:spLocks noGrp="1"/>
          </p:cNvSpPr>
          <p:nvPr>
            <p:ph type="body" idx="1"/>
          </p:nvPr>
        </p:nvSpPr>
        <p:spPr>
          <a:xfrm>
            <a:off x="0" y="707665"/>
            <a:ext cx="9144000" cy="4270730"/>
          </a:xfrm>
        </p:spPr>
        <p:txBody>
          <a:bodyPr/>
          <a:lstStyle/>
          <a:p>
            <a:pPr marL="114300" indent="0">
              <a:buNone/>
            </a:pPr>
            <a:endParaRPr lang="en-US" dirty="0"/>
          </a:p>
          <a:p>
            <a:pPr marL="114300" indent="0">
              <a:buNone/>
            </a:pPr>
            <a:endParaRPr lang="en-US" b="1" dirty="0"/>
          </a:p>
          <a:p>
            <a:pPr marL="114300" indent="0">
              <a:buNone/>
            </a:pPr>
            <a:endParaRPr lang="en-US" b="1" dirty="0"/>
          </a:p>
        </p:txBody>
      </p:sp>
      <p:sp>
        <p:nvSpPr>
          <p:cNvPr id="7" name="Text Placeholder 2">
            <a:extLst>
              <a:ext uri="{FF2B5EF4-FFF2-40B4-BE49-F238E27FC236}">
                <a16:creationId xmlns="" xmlns:a16="http://schemas.microsoft.com/office/drawing/2014/main" id="{DE8D180E-4076-C646-8E34-3010C3583F1E}"/>
              </a:ext>
            </a:extLst>
          </p:cNvPr>
          <p:cNvSpPr txBox="1">
            <a:spLocks/>
          </p:cNvSpPr>
          <p:nvPr/>
        </p:nvSpPr>
        <p:spPr>
          <a:xfrm>
            <a:off x="0" y="0"/>
            <a:ext cx="9144000" cy="4978395"/>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None/>
            </a:pPr>
            <a:r>
              <a:rPr lang="en-US" sz="2400" b="1" dirty="0" smtClean="0"/>
              <a:t>Baseline:</a:t>
            </a:r>
            <a:endParaRPr lang="en-US" sz="2300" dirty="0"/>
          </a:p>
          <a:p>
            <a:endParaRPr lang="en-US" sz="1600" dirty="0"/>
          </a:p>
          <a:p>
            <a:r>
              <a:rPr lang="en-US" dirty="0" smtClean="0"/>
              <a:t>Conversion </a:t>
            </a:r>
            <a:r>
              <a:rPr lang="en-US" dirty="0"/>
              <a:t>of all words into lower case</a:t>
            </a:r>
            <a:r>
              <a:rPr lang="en-US" dirty="0" smtClean="0"/>
              <a:t>.</a:t>
            </a:r>
          </a:p>
          <a:p>
            <a:endParaRPr lang="en-US" dirty="0"/>
          </a:p>
          <a:p>
            <a:r>
              <a:rPr lang="en-US" dirty="0" smtClean="0"/>
              <a:t>Simple </a:t>
            </a:r>
            <a:r>
              <a:rPr lang="en-US" dirty="0"/>
              <a:t>tokenization by splitting titles on spaces, punctuations and number/alphabet transitions. </a:t>
            </a:r>
            <a:endParaRPr lang="en-US" dirty="0" smtClean="0"/>
          </a:p>
          <a:p>
            <a:pPr marL="114300" indent="0">
              <a:buNone/>
            </a:pPr>
            <a:r>
              <a:rPr lang="en-US" dirty="0"/>
              <a:t> </a:t>
            </a:r>
            <a:r>
              <a:rPr lang="en-US" dirty="0" smtClean="0"/>
              <a:t>     </a:t>
            </a:r>
            <a:r>
              <a:rPr lang="en-US" b="1" dirty="0" smtClean="0"/>
              <a:t>For </a:t>
            </a:r>
            <a:r>
              <a:rPr lang="en-US" b="1" dirty="0"/>
              <a:t>example, “</a:t>
            </a:r>
            <a:r>
              <a:rPr lang="en-US" b="1" dirty="0" err="1"/>
              <a:t>aa:bb</a:t>
            </a:r>
            <a:r>
              <a:rPr lang="en-US" b="1" dirty="0"/>
              <a:t> 70d” becomes four </a:t>
            </a:r>
            <a:r>
              <a:rPr lang="en-US" b="1" dirty="0" smtClean="0"/>
              <a:t>tokens</a:t>
            </a:r>
          </a:p>
          <a:p>
            <a:pPr marL="114300" indent="0">
              <a:buNone/>
            </a:pPr>
            <a:r>
              <a:rPr lang="en-US" b="1" dirty="0"/>
              <a:t>	</a:t>
            </a:r>
            <a:r>
              <a:rPr lang="en-US" b="1" dirty="0" smtClean="0"/>
              <a:t>“</a:t>
            </a:r>
            <a:r>
              <a:rPr lang="en-US" b="1" dirty="0" err="1"/>
              <a:t>aa</a:t>
            </a:r>
            <a:r>
              <a:rPr lang="en-US" b="1" dirty="0"/>
              <a:t>,” “bb,” “70,” and “d.</a:t>
            </a:r>
            <a:r>
              <a:rPr lang="en-US" b="1" dirty="0" smtClean="0"/>
              <a:t>”</a:t>
            </a:r>
          </a:p>
          <a:p>
            <a:pPr marL="114300" indent="0">
              <a:buNone/>
            </a:pPr>
            <a:endParaRPr lang="en-US" dirty="0"/>
          </a:p>
          <a:p>
            <a:r>
              <a:rPr lang="en-US" dirty="0" smtClean="0"/>
              <a:t>No </a:t>
            </a:r>
            <a:r>
              <a:rPr lang="en-US" dirty="0"/>
              <a:t>stemming; no stop-word removal</a:t>
            </a:r>
            <a:r>
              <a:rPr lang="en-US" dirty="0" smtClean="0"/>
              <a:t>.</a:t>
            </a:r>
          </a:p>
          <a:p>
            <a:endParaRPr lang="en-US" dirty="0"/>
          </a:p>
          <a:p>
            <a:r>
              <a:rPr lang="en-US" dirty="0" smtClean="0"/>
              <a:t>Binary </a:t>
            </a:r>
            <a:r>
              <a:rPr lang="en-US" dirty="0"/>
              <a:t>unigram as feature values</a:t>
            </a:r>
            <a:r>
              <a:rPr lang="en-US" dirty="0" smtClean="0"/>
              <a:t>.</a:t>
            </a:r>
          </a:p>
          <a:p>
            <a:endParaRPr lang="en-US" dirty="0"/>
          </a:p>
          <a:p>
            <a:r>
              <a:rPr lang="en-US" dirty="0" smtClean="0"/>
              <a:t>One</a:t>
            </a:r>
            <a:r>
              <a:rPr lang="en-US" dirty="0"/>
              <a:t>-versus-rest multi-class SVM for classification</a:t>
            </a:r>
            <a:r>
              <a:rPr lang="en-US" dirty="0" smtClean="0"/>
              <a:t>. (using the LIBLINEAR package)</a:t>
            </a:r>
            <a:endParaRPr lang="en-US" dirty="0"/>
          </a:p>
          <a:p>
            <a:pPr marL="114300" indent="0">
              <a:buFont typeface="Arial"/>
              <a:buNone/>
            </a:pPr>
            <a:endParaRPr lang="en-US" dirty="0"/>
          </a:p>
          <a:p>
            <a:pPr marL="114300" indent="0">
              <a:buFont typeface="Arial"/>
              <a:buNone/>
            </a:pPr>
            <a:endParaRPr lang="en-US" b="1" dirty="0"/>
          </a:p>
          <a:p>
            <a:pPr marL="114300" indent="0">
              <a:buFont typeface="Arial"/>
              <a:buNone/>
            </a:pPr>
            <a:endParaRPr lang="en-US" b="1" dirty="0"/>
          </a:p>
        </p:txBody>
      </p:sp>
    </p:spTree>
    <p:extLst>
      <p:ext uri="{BB962C8B-B14F-4D97-AF65-F5344CB8AC3E}">
        <p14:creationId xmlns:p14="http://schemas.microsoft.com/office/powerpoint/2010/main" val="114047334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290B689-A177-D94A-8B0B-2C95D2016512}"/>
              </a:ext>
            </a:extLst>
          </p:cNvPr>
          <p:cNvSpPr>
            <a:spLocks noGrp="1"/>
          </p:cNvSpPr>
          <p:nvPr>
            <p:ph type="title"/>
          </p:nvPr>
        </p:nvSpPr>
        <p:spPr>
          <a:xfrm>
            <a:off x="208333" y="-63611"/>
            <a:ext cx="8520600" cy="572700"/>
          </a:xfrm>
        </p:spPr>
        <p:txBody>
          <a:bodyPr/>
          <a:lstStyle/>
          <a:p>
            <a:r>
              <a:rPr lang="en-US" b="1" dirty="0"/>
              <a:t>Observations for product title classification</a:t>
            </a:r>
          </a:p>
        </p:txBody>
      </p:sp>
      <p:sp>
        <p:nvSpPr>
          <p:cNvPr id="6" name="Text Placeholder 2">
            <a:extLst>
              <a:ext uri="{FF2B5EF4-FFF2-40B4-BE49-F238E27FC236}">
                <a16:creationId xmlns="" xmlns:a16="http://schemas.microsoft.com/office/drawing/2014/main" id="{7DC548E7-024B-6945-AB8B-F75139FB4A0E}"/>
              </a:ext>
            </a:extLst>
          </p:cNvPr>
          <p:cNvSpPr>
            <a:spLocks noGrp="1"/>
          </p:cNvSpPr>
          <p:nvPr>
            <p:ph type="body" idx="1"/>
          </p:nvPr>
        </p:nvSpPr>
        <p:spPr>
          <a:xfrm>
            <a:off x="0" y="644263"/>
            <a:ext cx="9263270" cy="4270730"/>
          </a:xfrm>
        </p:spPr>
        <p:txBody>
          <a:bodyPr/>
          <a:lstStyle/>
          <a:p>
            <a:r>
              <a:rPr lang="en-US" sz="2400" dirty="0"/>
              <a:t>Stemming and stop-word removal should not be applied (stemming more harmful than stop-word removal)</a:t>
            </a:r>
          </a:p>
          <a:p>
            <a:pPr marL="114300" indent="0">
              <a:buNone/>
            </a:pPr>
            <a:r>
              <a:rPr lang="en-US" sz="1600" dirty="0"/>
              <a:t>      “</a:t>
            </a:r>
            <a:r>
              <a:rPr lang="en-US" sz="1600" dirty="0" err="1"/>
              <a:t>sony</a:t>
            </a:r>
            <a:r>
              <a:rPr lang="en-US" sz="1600" dirty="0"/>
              <a:t> cd radio cassette </a:t>
            </a:r>
            <a:r>
              <a:rPr lang="en-US" sz="1600" b="1" dirty="0"/>
              <a:t>recorder</a:t>
            </a:r>
            <a:r>
              <a:rPr lang="en-US" sz="1600" dirty="0"/>
              <a:t>” </a:t>
            </a:r>
            <a:r>
              <a:rPr lang="en-US" sz="1600" dirty="0">
                <a:sym typeface="Wingdings" pitchFamily="2" charset="2"/>
              </a:rPr>
              <a:t> consumer electronics (baseline)</a:t>
            </a:r>
          </a:p>
          <a:p>
            <a:pPr marL="114300" indent="0">
              <a:buNone/>
            </a:pPr>
            <a:r>
              <a:rPr lang="en-US" sz="1600" dirty="0">
                <a:sym typeface="Wingdings" pitchFamily="2" charset="2"/>
              </a:rPr>
              <a:t>      “</a:t>
            </a:r>
            <a:r>
              <a:rPr lang="en-US" sz="1600" dirty="0" err="1">
                <a:sym typeface="Wingdings" pitchFamily="2" charset="2"/>
              </a:rPr>
              <a:t>sony</a:t>
            </a:r>
            <a:r>
              <a:rPr lang="en-US" sz="1600" dirty="0">
                <a:sym typeface="Wingdings" pitchFamily="2" charset="2"/>
              </a:rPr>
              <a:t> cd radio cassette </a:t>
            </a:r>
            <a:r>
              <a:rPr lang="en-US" sz="1600" b="1" dirty="0">
                <a:sym typeface="Wingdings" pitchFamily="2" charset="2"/>
              </a:rPr>
              <a:t>record</a:t>
            </a:r>
            <a:r>
              <a:rPr lang="en-US" sz="1600" dirty="0">
                <a:sym typeface="Wingdings" pitchFamily="2" charset="2"/>
              </a:rPr>
              <a:t>”  </a:t>
            </a:r>
            <a:r>
              <a:rPr lang="en-US" sz="1600" b="1" dirty="0">
                <a:sym typeface="Wingdings" pitchFamily="2" charset="2"/>
              </a:rPr>
              <a:t>music</a:t>
            </a:r>
            <a:r>
              <a:rPr lang="en-US" sz="1600" dirty="0">
                <a:sym typeface="Wingdings" pitchFamily="2" charset="2"/>
              </a:rPr>
              <a:t>   (SVM)</a:t>
            </a:r>
          </a:p>
          <a:p>
            <a:pPr marL="114300" indent="0">
              <a:buNone/>
            </a:pPr>
            <a:r>
              <a:rPr lang="en-US" sz="1600" dirty="0">
                <a:sym typeface="Wingdings" pitchFamily="2" charset="2"/>
              </a:rPr>
              <a:t>      </a:t>
            </a:r>
            <a:r>
              <a:rPr lang="en-US" sz="1600" dirty="0"/>
              <a:t>“barbie all </a:t>
            </a:r>
            <a:r>
              <a:rPr lang="en-US" sz="1600" b="1" dirty="0"/>
              <a:t>dolled</a:t>
            </a:r>
            <a:r>
              <a:rPr lang="en-US" sz="1600" dirty="0"/>
              <a:t> up birthday party jointed banner” </a:t>
            </a:r>
            <a:r>
              <a:rPr lang="en-US" sz="1600" dirty="0">
                <a:sym typeface="Wingdings" pitchFamily="2" charset="2"/>
              </a:rPr>
              <a:t> home &amp; garden (baseline)</a:t>
            </a:r>
          </a:p>
          <a:p>
            <a:pPr marL="114300" indent="0">
              <a:buNone/>
            </a:pPr>
            <a:r>
              <a:rPr lang="en-US" sz="1600" dirty="0">
                <a:sym typeface="Wingdings" pitchFamily="2" charset="2"/>
              </a:rPr>
              <a:t>      </a:t>
            </a:r>
            <a:r>
              <a:rPr lang="en-US" sz="1600" dirty="0"/>
              <a:t>“barbie all </a:t>
            </a:r>
            <a:r>
              <a:rPr lang="en-US" sz="1600" b="1" dirty="0"/>
              <a:t>doll</a:t>
            </a:r>
            <a:r>
              <a:rPr lang="en-US" sz="1600" dirty="0"/>
              <a:t> up birthday party jointed banner” </a:t>
            </a:r>
            <a:r>
              <a:rPr lang="en-US" sz="1600" dirty="0">
                <a:sym typeface="Wingdings" pitchFamily="2" charset="2"/>
              </a:rPr>
              <a:t> </a:t>
            </a:r>
            <a:r>
              <a:rPr lang="en-US" sz="1600" b="1" dirty="0">
                <a:sym typeface="Wingdings" pitchFamily="2" charset="2"/>
              </a:rPr>
              <a:t>dolls &amp; bears </a:t>
            </a:r>
            <a:r>
              <a:rPr lang="en-US" sz="1600" dirty="0">
                <a:sym typeface="Wingdings" pitchFamily="2" charset="2"/>
              </a:rPr>
              <a:t>(SVM)</a:t>
            </a:r>
          </a:p>
          <a:p>
            <a:pPr marL="114300" indent="0">
              <a:buNone/>
            </a:pPr>
            <a:endParaRPr lang="en-US" sz="1600" dirty="0">
              <a:sym typeface="Wingdings" pitchFamily="2" charset="2"/>
            </a:endParaRPr>
          </a:p>
          <a:p>
            <a:r>
              <a:rPr lang="en-US" sz="2400" dirty="0"/>
              <a:t>Because words in a title are generally unique, binary and TF-IDF representations perform the same.</a:t>
            </a:r>
          </a:p>
          <a:p>
            <a:endParaRPr lang="en-US" sz="2400" dirty="0"/>
          </a:p>
          <a:p>
            <a:r>
              <a:rPr lang="en-US" sz="2400" dirty="0"/>
              <a:t>Bigrams and degree-2 polynomial mappings features are beneficial for product title classification</a:t>
            </a:r>
          </a:p>
          <a:p>
            <a:endParaRPr lang="en-US" b="1" dirty="0"/>
          </a:p>
          <a:p>
            <a:endParaRPr lang="en-US" b="1" dirty="0"/>
          </a:p>
        </p:txBody>
      </p:sp>
    </p:spTree>
    <p:extLst>
      <p:ext uri="{BB962C8B-B14F-4D97-AF65-F5344CB8AC3E}">
        <p14:creationId xmlns:p14="http://schemas.microsoft.com/office/powerpoint/2010/main" val="238403285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6"/>
          <p:cNvSpPr txBox="1">
            <a:spLocks noGrp="1"/>
          </p:cNvSpPr>
          <p:nvPr>
            <p:ph type="title"/>
          </p:nvPr>
        </p:nvSpPr>
        <p:spPr>
          <a:xfrm>
            <a:off x="361600" y="85241"/>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t>Supervised Learning</a:t>
            </a:r>
            <a:endParaRPr b="1" dirty="0"/>
          </a:p>
        </p:txBody>
      </p:sp>
      <p:sp>
        <p:nvSpPr>
          <p:cNvPr id="135" name="Google Shape;135;p26"/>
          <p:cNvSpPr txBox="1">
            <a:spLocks noGrp="1"/>
          </p:cNvSpPr>
          <p:nvPr>
            <p:ph type="body" idx="1"/>
          </p:nvPr>
        </p:nvSpPr>
        <p:spPr>
          <a:xfrm>
            <a:off x="299607" y="766429"/>
            <a:ext cx="8520600" cy="40890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sz="2200" dirty="0"/>
              <a:t>Requires training examples with labels </a:t>
            </a:r>
          </a:p>
          <a:p>
            <a:pPr marL="0" lvl="0" indent="0" rtl="0">
              <a:spcBef>
                <a:spcPts val="0"/>
              </a:spcBef>
              <a:spcAft>
                <a:spcPts val="1600"/>
              </a:spcAft>
              <a:buNone/>
            </a:pPr>
            <a:r>
              <a:rPr lang="en-US" sz="2200" dirty="0"/>
              <a:t>A learning algorithm that classifies new observations to one or more classes</a:t>
            </a:r>
          </a:p>
          <a:p>
            <a:pPr marL="0" indent="0">
              <a:spcAft>
                <a:spcPts val="1600"/>
              </a:spcAft>
              <a:buNone/>
            </a:pPr>
            <a:r>
              <a:rPr lang="en-US" sz="2200" b="1" dirty="0"/>
              <a:t>Regression</a:t>
            </a:r>
            <a:r>
              <a:rPr lang="en-US" sz="2200" dirty="0"/>
              <a:t>: predicting a continuous value (e.g., predicting house prices) </a:t>
            </a:r>
            <a:r>
              <a:rPr lang="en-US" sz="2000" i="1" dirty="0"/>
              <a:t>Credit scoring or predicting house prices</a:t>
            </a:r>
            <a:endParaRPr lang="en-US" sz="2200" dirty="0"/>
          </a:p>
          <a:p>
            <a:pPr marL="0" lvl="0" indent="0" rtl="0">
              <a:spcBef>
                <a:spcPts val="0"/>
              </a:spcBef>
              <a:spcAft>
                <a:spcPts val="1600"/>
              </a:spcAft>
              <a:buNone/>
            </a:pPr>
            <a:r>
              <a:rPr lang="en-US" sz="2200" b="1" dirty="0"/>
              <a:t>Classification</a:t>
            </a:r>
            <a:r>
              <a:rPr lang="en-US" sz="2200" dirty="0"/>
              <a:t>:  predicting a label (e.g., predicting the category of an item on an ecommerce site, </a:t>
            </a:r>
            <a:r>
              <a:rPr lang="en-US" sz="2200" b="1" dirty="0">
                <a:solidFill>
                  <a:srgbClr val="FF0000"/>
                </a:solidFill>
              </a:rPr>
              <a:t>“Samsung 7.5 cu. Ft. Electric Dryer in White” </a:t>
            </a:r>
            <a:r>
              <a:rPr lang="en-US" sz="2200" dirty="0">
                <a:sym typeface="Wingdings" pitchFamily="2" charset="2"/>
              </a:rPr>
              <a:t> </a:t>
            </a:r>
            <a:r>
              <a:rPr lang="en-US" sz="2200" b="1" dirty="0">
                <a:solidFill>
                  <a:srgbClr val="FF0000"/>
                </a:solidFill>
                <a:sym typeface="Wingdings" pitchFamily="2" charset="2"/>
              </a:rPr>
              <a:t>”Laundry Care | Dryers”</a:t>
            </a:r>
          </a:p>
          <a:p>
            <a:pPr marL="0" lvl="0" indent="0">
              <a:spcAft>
                <a:spcPts val="1600"/>
              </a:spcAft>
              <a:buNone/>
            </a:pPr>
            <a:r>
              <a:rPr lang="en-US" sz="2000" i="1" dirty="0" err="1"/>
              <a:t>E,.g</a:t>
            </a:r>
            <a:r>
              <a:rPr lang="en-US" sz="2000" i="1" dirty="0"/>
              <a:t>., Is this a hammer or a light bulb?</a:t>
            </a:r>
            <a:endParaRPr lang="en-US" sz="2200" b="1" dirty="0">
              <a:solidFill>
                <a:srgbClr val="FF0000"/>
              </a:solidFill>
              <a:sym typeface="Wingdings" pitchFamily="2" charset="2"/>
            </a:endParaRPr>
          </a:p>
        </p:txBody>
      </p:sp>
    </p:spTree>
    <p:extLst>
      <p:ext uri="{BB962C8B-B14F-4D97-AF65-F5344CB8AC3E}">
        <p14:creationId xmlns:p14="http://schemas.microsoft.com/office/powerpoint/2010/main" val="225586486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290B689-A177-D94A-8B0B-2C95D2016512}"/>
              </a:ext>
            </a:extLst>
          </p:cNvPr>
          <p:cNvSpPr>
            <a:spLocks noGrp="1"/>
          </p:cNvSpPr>
          <p:nvPr>
            <p:ph type="title"/>
          </p:nvPr>
        </p:nvSpPr>
        <p:spPr>
          <a:xfrm>
            <a:off x="55659" y="0"/>
            <a:ext cx="8832300" cy="572700"/>
          </a:xfrm>
        </p:spPr>
        <p:txBody>
          <a:bodyPr/>
          <a:lstStyle/>
          <a:p>
            <a:r>
              <a:rPr lang="en-US" sz="2600" b="1" dirty="0"/>
              <a:t>Symbolic vs Neural approaches for Product Search</a:t>
            </a:r>
            <a:r>
              <a:rPr lang="en-US" dirty="0"/>
              <a:t/>
            </a:r>
            <a:br>
              <a:rPr lang="en-US" dirty="0"/>
            </a:br>
            <a:r>
              <a:rPr lang="en-US" sz="800" dirty="0">
                <a:hlinkClick r:id="rId3"/>
              </a:rPr>
              <a:t>https://hanxiao.io/2018/01/10/Build-Cross-Lingual-End-to-End-Product-Search-using-Tensorflow/</a:t>
            </a:r>
            <a:r>
              <a:rPr lang="en-US" sz="1200" dirty="0"/>
              <a:t/>
            </a:r>
            <a:br>
              <a:rPr lang="en-US" sz="1200" dirty="0"/>
            </a:br>
            <a:endParaRPr lang="en-US" sz="1200" dirty="0"/>
          </a:p>
        </p:txBody>
      </p:sp>
      <p:sp>
        <p:nvSpPr>
          <p:cNvPr id="6" name="Text Placeholder 2">
            <a:extLst>
              <a:ext uri="{FF2B5EF4-FFF2-40B4-BE49-F238E27FC236}">
                <a16:creationId xmlns="" xmlns:a16="http://schemas.microsoft.com/office/drawing/2014/main" id="{7DC548E7-024B-6945-AB8B-F75139FB4A0E}"/>
              </a:ext>
            </a:extLst>
          </p:cNvPr>
          <p:cNvSpPr>
            <a:spLocks noGrp="1"/>
          </p:cNvSpPr>
          <p:nvPr>
            <p:ph type="body" idx="1"/>
          </p:nvPr>
        </p:nvSpPr>
        <p:spPr>
          <a:xfrm>
            <a:off x="0" y="707665"/>
            <a:ext cx="9144000" cy="4270730"/>
          </a:xfrm>
        </p:spPr>
        <p:txBody>
          <a:bodyPr/>
          <a:lstStyle/>
          <a:p>
            <a:pPr marL="114300" indent="0">
              <a:buNone/>
            </a:pPr>
            <a:endParaRPr lang="en-US" dirty="0"/>
          </a:p>
          <a:p>
            <a:pPr marL="114300" indent="0">
              <a:buNone/>
            </a:pPr>
            <a:endParaRPr lang="en-US" b="1" dirty="0"/>
          </a:p>
          <a:p>
            <a:pPr marL="114300" indent="0">
              <a:buNone/>
            </a:pPr>
            <a:endParaRPr lang="en-US" b="1" dirty="0"/>
          </a:p>
        </p:txBody>
      </p:sp>
      <p:sp>
        <p:nvSpPr>
          <p:cNvPr id="7" name="Text Placeholder 2">
            <a:extLst>
              <a:ext uri="{FF2B5EF4-FFF2-40B4-BE49-F238E27FC236}">
                <a16:creationId xmlns="" xmlns:a16="http://schemas.microsoft.com/office/drawing/2014/main" id="{DE8D180E-4076-C646-8E34-3010C3583F1E}"/>
              </a:ext>
            </a:extLst>
          </p:cNvPr>
          <p:cNvSpPr txBox="1">
            <a:spLocks/>
          </p:cNvSpPr>
          <p:nvPr/>
        </p:nvSpPr>
        <p:spPr>
          <a:xfrm>
            <a:off x="-132448" y="707665"/>
            <a:ext cx="9144000" cy="427073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sz="1400" dirty="0"/>
              <a:t>Product search: </a:t>
            </a:r>
          </a:p>
          <a:p>
            <a:pPr marL="114300" indent="0">
              <a:buNone/>
            </a:pPr>
            <a:r>
              <a:rPr lang="en-US" sz="1000" dirty="0"/>
              <a:t>      </a:t>
            </a:r>
            <a:r>
              <a:rPr lang="en-US" sz="1200" dirty="0"/>
              <a:t>Understand user’s query in any language, </a:t>
            </a:r>
          </a:p>
          <a:p>
            <a:pPr marL="114300" indent="0">
              <a:buNone/>
            </a:pPr>
            <a:r>
              <a:rPr lang="en-US" sz="1200" dirty="0"/>
              <a:t>     Retrieve relevant results and present them as a list, </a:t>
            </a:r>
          </a:p>
          <a:p>
            <a:pPr marL="114300" indent="0">
              <a:buNone/>
            </a:pPr>
            <a:r>
              <a:rPr lang="en-US" sz="1200" dirty="0"/>
              <a:t>     Most relevant results should be on top of the list</a:t>
            </a:r>
          </a:p>
          <a:p>
            <a:pPr>
              <a:buFont typeface="+mj-lt"/>
              <a:buAutoNum type="arabicPeriod"/>
            </a:pPr>
            <a:endParaRPr lang="en-US" sz="1600" dirty="0"/>
          </a:p>
          <a:p>
            <a:r>
              <a:rPr lang="en-US" sz="1600" dirty="0"/>
              <a:t>Symbolic NLP based approach: </a:t>
            </a:r>
          </a:p>
          <a:p>
            <a:pPr marL="114300" indent="0">
              <a:buFont typeface="Arial"/>
              <a:buNone/>
            </a:pPr>
            <a:endParaRPr lang="en-US" b="1" dirty="0"/>
          </a:p>
          <a:p>
            <a:pPr marL="114300" indent="0">
              <a:buFont typeface="Arial"/>
              <a:buNone/>
            </a:pPr>
            <a:endParaRPr lang="en-US" b="1" dirty="0"/>
          </a:p>
        </p:txBody>
      </p:sp>
      <p:pic>
        <p:nvPicPr>
          <p:cNvPr id="4" name="Picture 3" descr="A screenshot of a cell phone&#10;&#10;Description automatically generated">
            <a:extLst>
              <a:ext uri="{FF2B5EF4-FFF2-40B4-BE49-F238E27FC236}">
                <a16:creationId xmlns="" xmlns:a16="http://schemas.microsoft.com/office/drawing/2014/main" id="{D3A54046-DD23-614D-A34D-8E5230195945}"/>
              </a:ext>
            </a:extLst>
          </p:cNvPr>
          <p:cNvPicPr>
            <a:picLocks noChangeAspect="1"/>
          </p:cNvPicPr>
          <p:nvPr/>
        </p:nvPicPr>
        <p:blipFill>
          <a:blip r:embed="rId4"/>
          <a:stretch>
            <a:fillRect/>
          </a:stretch>
        </p:blipFill>
        <p:spPr>
          <a:xfrm>
            <a:off x="3828427" y="680431"/>
            <a:ext cx="5183125" cy="3313194"/>
          </a:xfrm>
          <a:prstGeom prst="rect">
            <a:avLst/>
          </a:prstGeom>
        </p:spPr>
      </p:pic>
      <p:pic>
        <p:nvPicPr>
          <p:cNvPr id="8" name="Picture 7" descr="A close up of text on a white background&#10;&#10;Description automatically generated">
            <a:extLst>
              <a:ext uri="{FF2B5EF4-FFF2-40B4-BE49-F238E27FC236}">
                <a16:creationId xmlns="" xmlns:a16="http://schemas.microsoft.com/office/drawing/2014/main" id="{44AC932A-42AE-0244-8C8D-7CEA0658599C}"/>
              </a:ext>
            </a:extLst>
          </p:cNvPr>
          <p:cNvPicPr>
            <a:picLocks noChangeAspect="1"/>
          </p:cNvPicPr>
          <p:nvPr/>
        </p:nvPicPr>
        <p:blipFill>
          <a:blip r:embed="rId5"/>
          <a:stretch>
            <a:fillRect/>
          </a:stretch>
        </p:blipFill>
        <p:spPr>
          <a:xfrm>
            <a:off x="140278" y="2337028"/>
            <a:ext cx="3891842" cy="2524815"/>
          </a:xfrm>
          <a:prstGeom prst="rect">
            <a:avLst/>
          </a:prstGeom>
        </p:spPr>
      </p:pic>
      <p:pic>
        <p:nvPicPr>
          <p:cNvPr id="10" name="Picture 9" descr="A screenshot of a cell phone&#10;&#10;Description automatically generated">
            <a:extLst>
              <a:ext uri="{FF2B5EF4-FFF2-40B4-BE49-F238E27FC236}">
                <a16:creationId xmlns="" xmlns:a16="http://schemas.microsoft.com/office/drawing/2014/main" id="{6FBC44BE-255A-9049-BB9D-98BA7F0D6839}"/>
              </a:ext>
            </a:extLst>
          </p:cNvPr>
          <p:cNvPicPr>
            <a:picLocks noChangeAspect="1"/>
          </p:cNvPicPr>
          <p:nvPr/>
        </p:nvPicPr>
        <p:blipFill>
          <a:blip r:embed="rId6"/>
          <a:stretch>
            <a:fillRect/>
          </a:stretch>
        </p:blipFill>
        <p:spPr>
          <a:xfrm>
            <a:off x="3956334" y="4305151"/>
            <a:ext cx="5055218" cy="731520"/>
          </a:xfrm>
          <a:prstGeom prst="rect">
            <a:avLst/>
          </a:prstGeom>
        </p:spPr>
      </p:pic>
    </p:spTree>
    <p:extLst>
      <p:ext uri="{BB962C8B-B14F-4D97-AF65-F5344CB8AC3E}">
        <p14:creationId xmlns:p14="http://schemas.microsoft.com/office/powerpoint/2010/main" val="401572103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290B689-A177-D94A-8B0B-2C95D2016512}"/>
              </a:ext>
            </a:extLst>
          </p:cNvPr>
          <p:cNvSpPr>
            <a:spLocks noGrp="1"/>
          </p:cNvSpPr>
          <p:nvPr>
            <p:ph type="title"/>
          </p:nvPr>
        </p:nvSpPr>
        <p:spPr>
          <a:xfrm>
            <a:off x="55659" y="0"/>
            <a:ext cx="8832300" cy="572700"/>
          </a:xfrm>
        </p:spPr>
        <p:txBody>
          <a:bodyPr/>
          <a:lstStyle/>
          <a:p>
            <a:r>
              <a:rPr lang="en-US" sz="2600" b="1" dirty="0"/>
              <a:t>The NLP pipeline is fragile </a:t>
            </a:r>
            <a:r>
              <a:rPr lang="en-US" sz="1200" dirty="0"/>
              <a:t/>
            </a:r>
            <a:br>
              <a:rPr lang="en-US" sz="1200" dirty="0"/>
            </a:br>
            <a:endParaRPr lang="en-US" sz="1200" dirty="0"/>
          </a:p>
        </p:txBody>
      </p:sp>
      <p:sp>
        <p:nvSpPr>
          <p:cNvPr id="6" name="Text Placeholder 2">
            <a:extLst>
              <a:ext uri="{FF2B5EF4-FFF2-40B4-BE49-F238E27FC236}">
                <a16:creationId xmlns="" xmlns:a16="http://schemas.microsoft.com/office/drawing/2014/main" id="{7DC548E7-024B-6945-AB8B-F75139FB4A0E}"/>
              </a:ext>
            </a:extLst>
          </p:cNvPr>
          <p:cNvSpPr>
            <a:spLocks noGrp="1"/>
          </p:cNvSpPr>
          <p:nvPr>
            <p:ph type="body" idx="1"/>
          </p:nvPr>
        </p:nvSpPr>
        <p:spPr>
          <a:xfrm>
            <a:off x="0" y="707665"/>
            <a:ext cx="9144000" cy="4270730"/>
          </a:xfrm>
        </p:spPr>
        <p:txBody>
          <a:bodyPr/>
          <a:lstStyle/>
          <a:p>
            <a:pPr marL="114300" indent="0">
              <a:buNone/>
            </a:pPr>
            <a:endParaRPr lang="en-US" dirty="0"/>
          </a:p>
          <a:p>
            <a:pPr marL="114300" indent="0">
              <a:buNone/>
            </a:pPr>
            <a:endParaRPr lang="en-US" b="1" dirty="0"/>
          </a:p>
          <a:p>
            <a:pPr marL="114300" indent="0">
              <a:buNone/>
            </a:pPr>
            <a:endParaRPr lang="en-US" b="1" dirty="0"/>
          </a:p>
        </p:txBody>
      </p:sp>
      <p:sp>
        <p:nvSpPr>
          <p:cNvPr id="7" name="Text Placeholder 2">
            <a:extLst>
              <a:ext uri="{FF2B5EF4-FFF2-40B4-BE49-F238E27FC236}">
                <a16:creationId xmlns="" xmlns:a16="http://schemas.microsoft.com/office/drawing/2014/main" id="{DE8D180E-4076-C646-8E34-3010C3583F1E}"/>
              </a:ext>
            </a:extLst>
          </p:cNvPr>
          <p:cNvSpPr txBox="1">
            <a:spLocks/>
          </p:cNvSpPr>
          <p:nvPr/>
        </p:nvSpPr>
        <p:spPr>
          <a:xfrm>
            <a:off x="-166978" y="436385"/>
            <a:ext cx="4794638" cy="427073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sz="1400" b="1" dirty="0"/>
              <a:t>Components have dependencies </a:t>
            </a:r>
            <a:r>
              <a:rPr lang="en-US" sz="1400" dirty="0"/>
              <a:t>- a deficiency can ripple across downstream components</a:t>
            </a:r>
          </a:p>
          <a:p>
            <a:endParaRPr lang="en-US" sz="1400" dirty="0"/>
          </a:p>
          <a:p>
            <a:r>
              <a:rPr lang="en-US" sz="1400" b="1" dirty="0"/>
              <a:t>Complex dependencies </a:t>
            </a:r>
            <a:r>
              <a:rPr lang="en-US" sz="1400" dirty="0"/>
              <a:t>– a component can take from and out to multiple </a:t>
            </a:r>
            <a:r>
              <a:rPr lang="en-US" sz="1400" dirty="0" err="1"/>
              <a:t>comonents</a:t>
            </a:r>
            <a:r>
              <a:rPr lang="en-US" sz="1400" dirty="0"/>
              <a:t>. This can increase blocking/processing time</a:t>
            </a:r>
          </a:p>
          <a:p>
            <a:endParaRPr lang="en-US" sz="1400" dirty="0"/>
          </a:p>
          <a:p>
            <a:r>
              <a:rPr lang="en-US" sz="1400" dirty="0"/>
              <a:t>An improvement in one or two components may not necessarily improve overall search quality</a:t>
            </a:r>
          </a:p>
          <a:p>
            <a:endParaRPr lang="en-US" sz="1400" dirty="0"/>
          </a:p>
          <a:p>
            <a:r>
              <a:rPr lang="en-US" sz="1400" b="1" dirty="0"/>
              <a:t>Doesn’t scale out to multiple languages </a:t>
            </a:r>
            <a:r>
              <a:rPr lang="en-US" sz="1400" dirty="0"/>
              <a:t>– may have to implement language dependent components in multiple languages </a:t>
            </a:r>
          </a:p>
          <a:p>
            <a:endParaRPr lang="en-US" sz="1400" dirty="0"/>
          </a:p>
          <a:p>
            <a:r>
              <a:rPr lang="en-US" sz="1400" b="1" dirty="0"/>
              <a:t>Doesn’t understand semantics without hardcoding; </a:t>
            </a:r>
            <a:r>
              <a:rPr lang="en-US" sz="1400" dirty="0" err="1"/>
              <a:t>e,g</a:t>
            </a:r>
            <a:r>
              <a:rPr lang="en-US" sz="1400" dirty="0"/>
              <a:t>., need to define a synonym rule to associate </a:t>
            </a:r>
            <a:r>
              <a:rPr lang="en-US" sz="1400" b="1" dirty="0"/>
              <a:t>trainer</a:t>
            </a:r>
            <a:r>
              <a:rPr lang="en-US" sz="1400" dirty="0"/>
              <a:t> with </a:t>
            </a:r>
            <a:r>
              <a:rPr lang="en-US" sz="1400" b="1" dirty="0"/>
              <a:t>sneaker</a:t>
            </a:r>
            <a:r>
              <a:rPr lang="en-US" sz="1400" dirty="0"/>
              <a:t> instead of learning from similarity in vector spaces</a:t>
            </a:r>
          </a:p>
          <a:p>
            <a:endParaRPr lang="en-US" sz="1400" dirty="0"/>
          </a:p>
          <a:p>
            <a:endParaRPr lang="en-US" sz="1400" dirty="0"/>
          </a:p>
          <a:p>
            <a:endParaRPr lang="en-US" sz="1400" dirty="0"/>
          </a:p>
          <a:p>
            <a:endParaRPr lang="en-US" sz="1400" b="1" dirty="0"/>
          </a:p>
          <a:p>
            <a:pPr marL="114300" indent="0">
              <a:buFont typeface="Arial"/>
              <a:buNone/>
            </a:pPr>
            <a:endParaRPr lang="en-US" sz="1400" b="1" dirty="0"/>
          </a:p>
        </p:txBody>
      </p:sp>
      <p:pic>
        <p:nvPicPr>
          <p:cNvPr id="5" name="Picture 4" descr="A close up of a map&#10;&#10;Description automatically generated">
            <a:extLst>
              <a:ext uri="{FF2B5EF4-FFF2-40B4-BE49-F238E27FC236}">
                <a16:creationId xmlns="" xmlns:a16="http://schemas.microsoft.com/office/drawing/2014/main" id="{7317E636-1B76-8C4D-873F-96D6092DB6E1}"/>
              </a:ext>
            </a:extLst>
          </p:cNvPr>
          <p:cNvPicPr>
            <a:picLocks noChangeAspect="1"/>
          </p:cNvPicPr>
          <p:nvPr/>
        </p:nvPicPr>
        <p:blipFill>
          <a:blip r:embed="rId3"/>
          <a:stretch>
            <a:fillRect/>
          </a:stretch>
        </p:blipFill>
        <p:spPr>
          <a:xfrm>
            <a:off x="4571999" y="165104"/>
            <a:ext cx="4794638" cy="4978395"/>
          </a:xfrm>
          <a:prstGeom prst="rect">
            <a:avLst/>
          </a:prstGeom>
        </p:spPr>
      </p:pic>
    </p:spTree>
    <p:extLst>
      <p:ext uri="{BB962C8B-B14F-4D97-AF65-F5344CB8AC3E}">
        <p14:creationId xmlns:p14="http://schemas.microsoft.com/office/powerpoint/2010/main" val="392910174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290B689-A177-D94A-8B0B-2C95D2016512}"/>
              </a:ext>
            </a:extLst>
          </p:cNvPr>
          <p:cNvSpPr>
            <a:spLocks noGrp="1"/>
          </p:cNvSpPr>
          <p:nvPr>
            <p:ph type="title"/>
          </p:nvPr>
        </p:nvSpPr>
        <p:spPr>
          <a:xfrm>
            <a:off x="55659" y="0"/>
            <a:ext cx="8832300" cy="572700"/>
          </a:xfrm>
        </p:spPr>
        <p:txBody>
          <a:bodyPr/>
          <a:lstStyle/>
          <a:p>
            <a:r>
              <a:rPr lang="en-US" sz="2600" b="1" dirty="0"/>
              <a:t>Neural Information Retrieval (IR)  system </a:t>
            </a:r>
            <a:r>
              <a:rPr lang="en-US" sz="1200" dirty="0"/>
              <a:t/>
            </a:r>
            <a:br>
              <a:rPr lang="en-US" sz="1200" dirty="0"/>
            </a:br>
            <a:endParaRPr lang="en-US" sz="1200" dirty="0"/>
          </a:p>
        </p:txBody>
      </p:sp>
      <p:sp>
        <p:nvSpPr>
          <p:cNvPr id="6" name="Text Placeholder 2">
            <a:extLst>
              <a:ext uri="{FF2B5EF4-FFF2-40B4-BE49-F238E27FC236}">
                <a16:creationId xmlns="" xmlns:a16="http://schemas.microsoft.com/office/drawing/2014/main" id="{7DC548E7-024B-6945-AB8B-F75139FB4A0E}"/>
              </a:ext>
            </a:extLst>
          </p:cNvPr>
          <p:cNvSpPr>
            <a:spLocks noGrp="1"/>
          </p:cNvSpPr>
          <p:nvPr>
            <p:ph type="body" idx="1"/>
          </p:nvPr>
        </p:nvSpPr>
        <p:spPr>
          <a:xfrm>
            <a:off x="0" y="707665"/>
            <a:ext cx="9144000" cy="4270730"/>
          </a:xfrm>
        </p:spPr>
        <p:txBody>
          <a:bodyPr/>
          <a:lstStyle/>
          <a:p>
            <a:pPr marL="114300" indent="0">
              <a:buNone/>
            </a:pPr>
            <a:endParaRPr lang="en-US" dirty="0"/>
          </a:p>
          <a:p>
            <a:pPr marL="114300" indent="0">
              <a:buNone/>
            </a:pPr>
            <a:endParaRPr lang="en-US" b="1" dirty="0"/>
          </a:p>
          <a:p>
            <a:pPr marL="114300" indent="0">
              <a:buNone/>
            </a:pPr>
            <a:endParaRPr lang="en-US" b="1" dirty="0"/>
          </a:p>
        </p:txBody>
      </p:sp>
      <p:sp>
        <p:nvSpPr>
          <p:cNvPr id="7" name="Text Placeholder 2">
            <a:extLst>
              <a:ext uri="{FF2B5EF4-FFF2-40B4-BE49-F238E27FC236}">
                <a16:creationId xmlns="" xmlns:a16="http://schemas.microsoft.com/office/drawing/2014/main" id="{DE8D180E-4076-C646-8E34-3010C3583F1E}"/>
              </a:ext>
            </a:extLst>
          </p:cNvPr>
          <p:cNvSpPr txBox="1">
            <a:spLocks/>
          </p:cNvSpPr>
          <p:nvPr/>
        </p:nvSpPr>
        <p:spPr>
          <a:xfrm>
            <a:off x="-140777" y="598732"/>
            <a:ext cx="4794638" cy="427073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sz="1400" dirty="0"/>
              <a:t>f is query encoder, g is product encoder</a:t>
            </a:r>
          </a:p>
          <a:p>
            <a:endParaRPr lang="en-US" sz="1400" dirty="0"/>
          </a:p>
          <a:p>
            <a:r>
              <a:rPr lang="en-US" sz="1400" b="1" dirty="0"/>
              <a:t>Query encoder: </a:t>
            </a:r>
            <a:r>
              <a:rPr lang="en-US" sz="1400" dirty="0"/>
              <a:t>takes in a sequence, output a vector. A character-RNN model is a good choice because its resilient to spelling mistakes. </a:t>
            </a:r>
          </a:p>
          <a:p>
            <a:endParaRPr lang="en-US" sz="1400" dirty="0"/>
          </a:p>
          <a:p>
            <a:r>
              <a:rPr lang="en-US" sz="1400" b="1" dirty="0"/>
              <a:t>Image encoder: </a:t>
            </a:r>
            <a:r>
              <a:rPr lang="en-US" sz="1400" dirty="0"/>
              <a:t>visual information. RGB image data is fed into a CNN based on </a:t>
            </a:r>
            <a:r>
              <a:rPr lang="en-US" sz="1400" dirty="0" err="1"/>
              <a:t>ResNet</a:t>
            </a:r>
            <a:r>
              <a:rPr lang="en-US" sz="1400" dirty="0"/>
              <a:t> architecture.</a:t>
            </a:r>
          </a:p>
          <a:p>
            <a:endParaRPr lang="en-US" sz="1400" dirty="0"/>
          </a:p>
          <a:p>
            <a:r>
              <a:rPr lang="en-US" sz="1400" b="1" dirty="0"/>
              <a:t>Attribute encoder: </a:t>
            </a:r>
            <a:r>
              <a:rPr lang="en-US" sz="1400" dirty="0"/>
              <a:t>combine attributes into a 1-hot encoded vector and a DNN</a:t>
            </a:r>
          </a:p>
          <a:p>
            <a:endParaRPr lang="en-US" sz="1400" b="1" dirty="0"/>
          </a:p>
          <a:p>
            <a:pPr marL="114300" indent="0">
              <a:buNone/>
            </a:pPr>
            <a:r>
              <a:rPr lang="en-US" sz="1400" b="1" u="sng" dirty="0"/>
              <a:t>Why do we need both image and attribute encoders? </a:t>
            </a:r>
            <a:r>
              <a:rPr lang="en-US" sz="1400" dirty="0"/>
              <a:t>Consider the queries:</a:t>
            </a:r>
          </a:p>
          <a:p>
            <a:pPr marL="114300" indent="0">
              <a:buNone/>
            </a:pPr>
            <a:r>
              <a:rPr lang="en-US" sz="1400" dirty="0"/>
              <a:t> </a:t>
            </a:r>
            <a:r>
              <a:rPr lang="en-US" sz="1400" b="1" i="1" dirty="0" err="1"/>
              <a:t>nike</a:t>
            </a:r>
            <a:r>
              <a:rPr lang="en-US" sz="1400" b="1" i="1" dirty="0"/>
              <a:t> red shoes </a:t>
            </a:r>
            <a:r>
              <a:rPr lang="en-US" sz="1400" dirty="0"/>
              <a:t>vs </a:t>
            </a:r>
            <a:r>
              <a:rPr lang="en-US" sz="1400" b="1" i="1" dirty="0" err="1"/>
              <a:t>tshirt</a:t>
            </a:r>
            <a:r>
              <a:rPr lang="en-US" sz="1400" b="1" i="1" dirty="0"/>
              <a:t> logo on back </a:t>
            </a:r>
          </a:p>
          <a:p>
            <a:pPr marL="114300" indent="0">
              <a:buNone/>
            </a:pPr>
            <a:endParaRPr lang="en-US" sz="1400" b="1" dirty="0"/>
          </a:p>
          <a:p>
            <a:r>
              <a:rPr lang="en-US" sz="1400" b="1" dirty="0"/>
              <a:t>Metrics and loss </a:t>
            </a:r>
            <a:r>
              <a:rPr lang="en-US" sz="1400" b="1" dirty="0" err="1"/>
              <a:t>layer:</a:t>
            </a:r>
            <a:r>
              <a:rPr lang="en-US" sz="1400" dirty="0" err="1"/>
              <a:t>computes</a:t>
            </a:r>
            <a:r>
              <a:rPr lang="en-US" sz="1400" dirty="0"/>
              <a:t> similarities between vectors and measures the loss function</a:t>
            </a:r>
            <a:endParaRPr lang="en-US" sz="1400" b="1" dirty="0"/>
          </a:p>
          <a:p>
            <a:endParaRPr lang="en-US" sz="1400" dirty="0"/>
          </a:p>
          <a:p>
            <a:endParaRPr lang="en-US" sz="1400" dirty="0"/>
          </a:p>
          <a:p>
            <a:endParaRPr lang="en-US" sz="1400" dirty="0"/>
          </a:p>
          <a:p>
            <a:endParaRPr lang="en-US" sz="1400" b="1" dirty="0"/>
          </a:p>
          <a:p>
            <a:endParaRPr lang="en-US" b="1" dirty="0"/>
          </a:p>
        </p:txBody>
      </p:sp>
      <p:pic>
        <p:nvPicPr>
          <p:cNvPr id="4" name="Picture 3" descr="A close up of a map&#10;&#10;Description automatically generated">
            <a:extLst>
              <a:ext uri="{FF2B5EF4-FFF2-40B4-BE49-F238E27FC236}">
                <a16:creationId xmlns="" xmlns:a16="http://schemas.microsoft.com/office/drawing/2014/main" id="{BF2F4EC0-E326-614C-B48F-13F047BDE037}"/>
              </a:ext>
            </a:extLst>
          </p:cNvPr>
          <p:cNvPicPr>
            <a:picLocks noChangeAspect="1"/>
          </p:cNvPicPr>
          <p:nvPr/>
        </p:nvPicPr>
        <p:blipFill>
          <a:blip r:embed="rId3"/>
          <a:stretch>
            <a:fillRect/>
          </a:stretch>
        </p:blipFill>
        <p:spPr>
          <a:xfrm>
            <a:off x="4794638" y="506230"/>
            <a:ext cx="3797300" cy="2336800"/>
          </a:xfrm>
          <a:prstGeom prst="rect">
            <a:avLst/>
          </a:prstGeom>
        </p:spPr>
      </p:pic>
      <p:pic>
        <p:nvPicPr>
          <p:cNvPr id="9" name="Picture 8">
            <a:extLst>
              <a:ext uri="{FF2B5EF4-FFF2-40B4-BE49-F238E27FC236}">
                <a16:creationId xmlns="" xmlns:a16="http://schemas.microsoft.com/office/drawing/2014/main" id="{8473FD77-100D-FD4A-BE35-AE2868DFE059}"/>
              </a:ext>
            </a:extLst>
          </p:cNvPr>
          <p:cNvPicPr>
            <a:picLocks noChangeAspect="1"/>
          </p:cNvPicPr>
          <p:nvPr/>
        </p:nvPicPr>
        <p:blipFill>
          <a:blip r:embed="rId4"/>
          <a:stretch>
            <a:fillRect/>
          </a:stretch>
        </p:blipFill>
        <p:spPr>
          <a:xfrm>
            <a:off x="4513083" y="2843030"/>
            <a:ext cx="4630917" cy="2026432"/>
          </a:xfrm>
          <a:prstGeom prst="rect">
            <a:avLst/>
          </a:prstGeom>
        </p:spPr>
      </p:pic>
    </p:spTree>
    <p:extLst>
      <p:ext uri="{BB962C8B-B14F-4D97-AF65-F5344CB8AC3E}">
        <p14:creationId xmlns:p14="http://schemas.microsoft.com/office/powerpoint/2010/main" val="335216928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290B689-A177-D94A-8B0B-2C95D2016512}"/>
              </a:ext>
            </a:extLst>
          </p:cNvPr>
          <p:cNvSpPr>
            <a:spLocks noGrp="1"/>
          </p:cNvSpPr>
          <p:nvPr>
            <p:ph type="title"/>
          </p:nvPr>
        </p:nvSpPr>
        <p:spPr>
          <a:xfrm>
            <a:off x="55659" y="0"/>
            <a:ext cx="8832300" cy="572700"/>
          </a:xfrm>
        </p:spPr>
        <p:txBody>
          <a:bodyPr/>
          <a:lstStyle/>
          <a:p>
            <a:r>
              <a:rPr lang="en-US" sz="2600" b="1" dirty="0"/>
              <a:t>Where to get the query-product training data?</a:t>
            </a:r>
            <a:r>
              <a:rPr lang="en-US" sz="1200" dirty="0"/>
              <a:t/>
            </a:r>
            <a:br>
              <a:rPr lang="en-US" sz="1200" dirty="0"/>
            </a:br>
            <a:endParaRPr lang="en-US" sz="1200" dirty="0"/>
          </a:p>
        </p:txBody>
      </p:sp>
      <p:sp>
        <p:nvSpPr>
          <p:cNvPr id="6" name="Text Placeholder 2">
            <a:extLst>
              <a:ext uri="{FF2B5EF4-FFF2-40B4-BE49-F238E27FC236}">
                <a16:creationId xmlns="" xmlns:a16="http://schemas.microsoft.com/office/drawing/2014/main" id="{7DC548E7-024B-6945-AB8B-F75139FB4A0E}"/>
              </a:ext>
            </a:extLst>
          </p:cNvPr>
          <p:cNvSpPr>
            <a:spLocks noGrp="1"/>
          </p:cNvSpPr>
          <p:nvPr>
            <p:ph type="body" idx="1"/>
          </p:nvPr>
        </p:nvSpPr>
        <p:spPr>
          <a:xfrm>
            <a:off x="0" y="707665"/>
            <a:ext cx="9144000" cy="4270730"/>
          </a:xfrm>
        </p:spPr>
        <p:txBody>
          <a:bodyPr/>
          <a:lstStyle/>
          <a:p>
            <a:pPr marL="114300" indent="0">
              <a:buNone/>
            </a:pPr>
            <a:endParaRPr lang="en-US" dirty="0"/>
          </a:p>
          <a:p>
            <a:pPr marL="114300" indent="0">
              <a:buNone/>
            </a:pPr>
            <a:endParaRPr lang="en-US" b="1" dirty="0"/>
          </a:p>
          <a:p>
            <a:pPr marL="114300" indent="0">
              <a:buNone/>
            </a:pPr>
            <a:endParaRPr lang="en-US" b="1" dirty="0"/>
          </a:p>
        </p:txBody>
      </p:sp>
      <p:sp>
        <p:nvSpPr>
          <p:cNvPr id="7" name="Text Placeholder 2">
            <a:extLst>
              <a:ext uri="{FF2B5EF4-FFF2-40B4-BE49-F238E27FC236}">
                <a16:creationId xmlns="" xmlns:a16="http://schemas.microsoft.com/office/drawing/2014/main" id="{DE8D180E-4076-C646-8E34-3010C3583F1E}"/>
              </a:ext>
            </a:extLst>
          </p:cNvPr>
          <p:cNvSpPr txBox="1">
            <a:spLocks/>
          </p:cNvSpPr>
          <p:nvPr/>
        </p:nvSpPr>
        <p:spPr>
          <a:xfrm>
            <a:off x="238539" y="707665"/>
            <a:ext cx="8649420" cy="1535538"/>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sz="1600" dirty="0"/>
              <a:t>System logs contain what products a user interacted with (</a:t>
            </a:r>
            <a:r>
              <a:rPr lang="en-US" sz="1600" b="1" dirty="0"/>
              <a:t>click, add to </a:t>
            </a:r>
            <a:r>
              <a:rPr lang="en-US" sz="1600" b="1" dirty="0" err="1"/>
              <a:t>wishlist</a:t>
            </a:r>
            <a:r>
              <a:rPr lang="en-US" sz="1600" b="1" dirty="0"/>
              <a:t>, purchase) </a:t>
            </a:r>
            <a:r>
              <a:rPr lang="en-US" sz="1600" dirty="0"/>
              <a:t>after typing a query.  Other good user-generated association data: product reviews, comments, etc. </a:t>
            </a:r>
          </a:p>
          <a:p>
            <a:endParaRPr lang="en-US" sz="1600" dirty="0"/>
          </a:p>
          <a:p>
            <a:r>
              <a:rPr lang="en-US" sz="1600" dirty="0"/>
              <a:t>Example of what German and British users clicked on </a:t>
            </a:r>
            <a:r>
              <a:rPr lang="en-US" sz="1600" dirty="0" err="1"/>
              <a:t>Zalando.com</a:t>
            </a:r>
            <a:r>
              <a:rPr lang="en-US" sz="1600" dirty="0"/>
              <a:t> after searching for </a:t>
            </a:r>
            <a:r>
              <a:rPr lang="en-US" sz="1600" b="1" dirty="0" err="1"/>
              <a:t>ananas</a:t>
            </a:r>
            <a:r>
              <a:rPr lang="en-US" sz="1600" dirty="0"/>
              <a:t> and </a:t>
            </a:r>
            <a:r>
              <a:rPr lang="en-US" sz="1600" b="1" dirty="0"/>
              <a:t>pineapple</a:t>
            </a:r>
            <a:r>
              <a:rPr lang="en-US" sz="1600" dirty="0"/>
              <a:t> respectively: </a:t>
            </a:r>
          </a:p>
          <a:p>
            <a:endParaRPr lang="en-US" sz="1400" dirty="0"/>
          </a:p>
          <a:p>
            <a:endParaRPr lang="en-US" sz="1400" dirty="0"/>
          </a:p>
          <a:p>
            <a:endParaRPr lang="en-US" sz="1400" b="1" dirty="0"/>
          </a:p>
          <a:p>
            <a:endParaRPr lang="en-US" b="1" dirty="0"/>
          </a:p>
        </p:txBody>
      </p:sp>
      <p:pic>
        <p:nvPicPr>
          <p:cNvPr id="5" name="Picture 4" descr="A bunch of items that are on display&#10;&#10;Description automatically generated">
            <a:extLst>
              <a:ext uri="{FF2B5EF4-FFF2-40B4-BE49-F238E27FC236}">
                <a16:creationId xmlns="" xmlns:a16="http://schemas.microsoft.com/office/drawing/2014/main" id="{24B5F1A2-921A-514D-A449-D02FE6C1C32D}"/>
              </a:ext>
            </a:extLst>
          </p:cNvPr>
          <p:cNvPicPr>
            <a:picLocks noChangeAspect="1"/>
          </p:cNvPicPr>
          <p:nvPr/>
        </p:nvPicPr>
        <p:blipFill>
          <a:blip r:embed="rId3"/>
          <a:stretch>
            <a:fillRect/>
          </a:stretch>
        </p:blipFill>
        <p:spPr>
          <a:xfrm>
            <a:off x="675861" y="2635463"/>
            <a:ext cx="7148222" cy="2473685"/>
          </a:xfrm>
          <a:prstGeom prst="rect">
            <a:avLst/>
          </a:prstGeom>
        </p:spPr>
      </p:pic>
    </p:spTree>
    <p:extLst>
      <p:ext uri="{BB962C8B-B14F-4D97-AF65-F5344CB8AC3E}">
        <p14:creationId xmlns:p14="http://schemas.microsoft.com/office/powerpoint/2010/main" val="154443853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290B689-A177-D94A-8B0B-2C95D2016512}"/>
              </a:ext>
            </a:extLst>
          </p:cNvPr>
          <p:cNvSpPr>
            <a:spLocks noGrp="1"/>
          </p:cNvSpPr>
          <p:nvPr>
            <p:ph type="title"/>
          </p:nvPr>
        </p:nvSpPr>
        <p:spPr>
          <a:xfrm>
            <a:off x="55659" y="0"/>
            <a:ext cx="8832300" cy="572700"/>
          </a:xfrm>
        </p:spPr>
        <p:txBody>
          <a:bodyPr/>
          <a:lstStyle/>
          <a:p>
            <a:r>
              <a:rPr lang="en-US" sz="2600" b="1" dirty="0"/>
              <a:t>Symbolic NLP vs Neural IR system</a:t>
            </a:r>
            <a:r>
              <a:rPr lang="en-US" sz="1200" dirty="0"/>
              <a:t/>
            </a:r>
            <a:br>
              <a:rPr lang="en-US" sz="1200" dirty="0"/>
            </a:br>
            <a:endParaRPr lang="en-US" sz="1200" dirty="0"/>
          </a:p>
        </p:txBody>
      </p:sp>
      <p:sp>
        <p:nvSpPr>
          <p:cNvPr id="6" name="Text Placeholder 2">
            <a:extLst>
              <a:ext uri="{FF2B5EF4-FFF2-40B4-BE49-F238E27FC236}">
                <a16:creationId xmlns="" xmlns:a16="http://schemas.microsoft.com/office/drawing/2014/main" id="{7DC548E7-024B-6945-AB8B-F75139FB4A0E}"/>
              </a:ext>
            </a:extLst>
          </p:cNvPr>
          <p:cNvSpPr>
            <a:spLocks noGrp="1"/>
          </p:cNvSpPr>
          <p:nvPr>
            <p:ph type="body" idx="1"/>
          </p:nvPr>
        </p:nvSpPr>
        <p:spPr>
          <a:xfrm>
            <a:off x="0" y="707665"/>
            <a:ext cx="9144000" cy="4270730"/>
          </a:xfrm>
        </p:spPr>
        <p:txBody>
          <a:bodyPr/>
          <a:lstStyle/>
          <a:p>
            <a:pPr marL="114300" indent="0">
              <a:buNone/>
            </a:pPr>
            <a:endParaRPr lang="en-US" dirty="0"/>
          </a:p>
          <a:p>
            <a:pPr marL="114300" indent="0">
              <a:buNone/>
            </a:pPr>
            <a:endParaRPr lang="en-US" b="1" dirty="0"/>
          </a:p>
          <a:p>
            <a:pPr marL="114300" indent="0">
              <a:buNone/>
            </a:pPr>
            <a:endParaRPr lang="en-US" b="1" dirty="0"/>
          </a:p>
        </p:txBody>
      </p:sp>
      <p:pic>
        <p:nvPicPr>
          <p:cNvPr id="4" name="Picture 3" descr="A screenshot of a cell phone&#10;&#10;Description automatically generated">
            <a:extLst>
              <a:ext uri="{FF2B5EF4-FFF2-40B4-BE49-F238E27FC236}">
                <a16:creationId xmlns="" xmlns:a16="http://schemas.microsoft.com/office/drawing/2014/main" id="{6968F8AB-1918-BD4E-BA55-01E698223936}"/>
              </a:ext>
            </a:extLst>
          </p:cNvPr>
          <p:cNvPicPr>
            <a:picLocks noChangeAspect="1"/>
          </p:cNvPicPr>
          <p:nvPr/>
        </p:nvPicPr>
        <p:blipFill>
          <a:blip r:embed="rId3"/>
          <a:stretch>
            <a:fillRect/>
          </a:stretch>
        </p:blipFill>
        <p:spPr>
          <a:xfrm>
            <a:off x="0" y="1099221"/>
            <a:ext cx="9144000" cy="2627006"/>
          </a:xfrm>
          <a:prstGeom prst="rect">
            <a:avLst/>
          </a:prstGeom>
        </p:spPr>
      </p:pic>
    </p:spTree>
    <p:extLst>
      <p:ext uri="{BB962C8B-B14F-4D97-AF65-F5344CB8AC3E}">
        <p14:creationId xmlns:p14="http://schemas.microsoft.com/office/powerpoint/2010/main" val="416668809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31"/>
          <p:cNvSpPr txBox="1">
            <a:spLocks noGrp="1"/>
          </p:cNvSpPr>
          <p:nvPr>
            <p:ph type="body" idx="1"/>
          </p:nvPr>
        </p:nvSpPr>
        <p:spPr>
          <a:xfrm>
            <a:off x="311700" y="203475"/>
            <a:ext cx="8520600" cy="4365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sz="3000"/>
          </a:p>
          <a:p>
            <a:pPr marL="0" lvl="0" indent="0" rtl="0">
              <a:spcBef>
                <a:spcPts val="1600"/>
              </a:spcBef>
              <a:spcAft>
                <a:spcPts val="0"/>
              </a:spcAft>
              <a:buNone/>
            </a:pPr>
            <a:r>
              <a:rPr lang="en" sz="3000"/>
              <a:t>What did you learn today?</a:t>
            </a:r>
            <a:endParaRPr sz="3000"/>
          </a:p>
          <a:p>
            <a:pPr marL="0" lvl="0" indent="0" rtl="0">
              <a:spcBef>
                <a:spcPts val="1600"/>
              </a:spcBef>
              <a:spcAft>
                <a:spcPts val="0"/>
              </a:spcAft>
              <a:buNone/>
            </a:pPr>
            <a:endParaRPr sz="3000"/>
          </a:p>
          <a:p>
            <a:pPr marL="0" lvl="0" indent="0" rtl="0">
              <a:spcBef>
                <a:spcPts val="1600"/>
              </a:spcBef>
              <a:spcAft>
                <a:spcPts val="1600"/>
              </a:spcAft>
              <a:buNone/>
            </a:pPr>
            <a:r>
              <a:rPr lang="en" sz="3000"/>
              <a:t>Questions?</a:t>
            </a:r>
            <a:endParaRPr sz="3000"/>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290B689-A177-D94A-8B0B-2C95D2016512}"/>
              </a:ext>
            </a:extLst>
          </p:cNvPr>
          <p:cNvSpPr>
            <a:spLocks noGrp="1"/>
          </p:cNvSpPr>
          <p:nvPr>
            <p:ph type="title"/>
          </p:nvPr>
        </p:nvSpPr>
        <p:spPr>
          <a:xfrm>
            <a:off x="311700" y="0"/>
            <a:ext cx="8520600" cy="572700"/>
          </a:xfrm>
        </p:spPr>
        <p:txBody>
          <a:bodyPr/>
          <a:lstStyle/>
          <a:p>
            <a:r>
              <a:rPr lang="en-US" dirty="0"/>
              <a:t>Classification</a:t>
            </a:r>
            <a:r>
              <a:rPr lang="en-US" sz="1200" dirty="0"/>
              <a:t/>
            </a:r>
            <a:br>
              <a:rPr lang="en-US" sz="1200" dirty="0"/>
            </a:br>
            <a:endParaRPr lang="en-US" sz="1200" dirty="0"/>
          </a:p>
        </p:txBody>
      </p:sp>
      <p:sp>
        <p:nvSpPr>
          <p:cNvPr id="3" name="TextBox 2">
            <a:extLst>
              <a:ext uri="{FF2B5EF4-FFF2-40B4-BE49-F238E27FC236}">
                <a16:creationId xmlns="" xmlns:a16="http://schemas.microsoft.com/office/drawing/2014/main" id="{08C74E3F-61BA-664B-802D-240E9323FC07}"/>
              </a:ext>
            </a:extLst>
          </p:cNvPr>
          <p:cNvSpPr txBox="1"/>
          <p:nvPr/>
        </p:nvSpPr>
        <p:spPr>
          <a:xfrm>
            <a:off x="311700" y="866898"/>
            <a:ext cx="8520599" cy="3724096"/>
          </a:xfrm>
          <a:prstGeom prst="rect">
            <a:avLst/>
          </a:prstGeom>
          <a:noFill/>
        </p:spPr>
        <p:txBody>
          <a:bodyPr wrap="square" rtlCol="0">
            <a:spAutoFit/>
          </a:bodyPr>
          <a:lstStyle/>
          <a:p>
            <a:pPr marL="285750" indent="-285750">
              <a:buFont typeface="Arial" panose="020B0604020202020204" pitchFamily="34" charset="0"/>
              <a:buChar char="•"/>
            </a:pPr>
            <a:r>
              <a:rPr lang="en-US" sz="1800" dirty="0"/>
              <a:t>Categorize documents into one (or more) classes or topics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Industrial-scale: classify millions of items into thousands of categories</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endParaRPr lang="en-US" dirty="0"/>
          </a:p>
        </p:txBody>
      </p:sp>
      <p:pic>
        <p:nvPicPr>
          <p:cNvPr id="6" name="Picture 5">
            <a:extLst>
              <a:ext uri="{FF2B5EF4-FFF2-40B4-BE49-F238E27FC236}">
                <a16:creationId xmlns="" xmlns:a16="http://schemas.microsoft.com/office/drawing/2014/main" id="{DBD8EBD4-85C3-6A4E-B0E4-483B889476D0}"/>
              </a:ext>
            </a:extLst>
          </p:cNvPr>
          <p:cNvPicPr>
            <a:picLocks noChangeAspect="1"/>
          </p:cNvPicPr>
          <p:nvPr/>
        </p:nvPicPr>
        <p:blipFill>
          <a:blip r:embed="rId3"/>
          <a:stretch>
            <a:fillRect/>
          </a:stretch>
        </p:blipFill>
        <p:spPr>
          <a:xfrm>
            <a:off x="1572868" y="2296249"/>
            <a:ext cx="5600700" cy="2146300"/>
          </a:xfrm>
          <a:prstGeom prst="rect">
            <a:avLst/>
          </a:prstGeom>
        </p:spPr>
      </p:pic>
    </p:spTree>
    <p:extLst>
      <p:ext uri="{BB962C8B-B14F-4D97-AF65-F5344CB8AC3E}">
        <p14:creationId xmlns:p14="http://schemas.microsoft.com/office/powerpoint/2010/main" val="276479112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07143B-7977-1744-BD6C-48841DF9DC12}"/>
              </a:ext>
            </a:extLst>
          </p:cNvPr>
          <p:cNvSpPr>
            <a:spLocks noGrp="1"/>
          </p:cNvSpPr>
          <p:nvPr>
            <p:ph type="title"/>
          </p:nvPr>
        </p:nvSpPr>
        <p:spPr>
          <a:xfrm>
            <a:off x="311700" y="-87465"/>
            <a:ext cx="8520600" cy="572700"/>
          </a:xfrm>
        </p:spPr>
        <p:txBody>
          <a:bodyPr/>
          <a:lstStyle/>
          <a:p>
            <a:r>
              <a:rPr lang="en-US" b="1" dirty="0"/>
              <a:t>Classification</a:t>
            </a:r>
          </a:p>
        </p:txBody>
      </p:sp>
      <p:sp>
        <p:nvSpPr>
          <p:cNvPr id="3" name="Text Placeholder 2">
            <a:extLst>
              <a:ext uri="{FF2B5EF4-FFF2-40B4-BE49-F238E27FC236}">
                <a16:creationId xmlns="" xmlns:a16="http://schemas.microsoft.com/office/drawing/2014/main" id="{1003A02F-DE91-BC44-B38F-F56696FDDD50}"/>
              </a:ext>
            </a:extLst>
          </p:cNvPr>
          <p:cNvSpPr>
            <a:spLocks noGrp="1"/>
          </p:cNvSpPr>
          <p:nvPr>
            <p:ph type="body" idx="1"/>
          </p:nvPr>
        </p:nvSpPr>
        <p:spPr>
          <a:xfrm>
            <a:off x="311700" y="572700"/>
            <a:ext cx="8520600" cy="3744989"/>
          </a:xfrm>
        </p:spPr>
        <p:txBody>
          <a:bodyPr/>
          <a:lstStyle/>
          <a:p>
            <a:pPr marL="0" lvl="0" indent="0">
              <a:spcAft>
                <a:spcPts val="1600"/>
              </a:spcAft>
              <a:buNone/>
            </a:pPr>
            <a:r>
              <a:rPr lang="en-US" sz="2400" b="1" dirty="0">
                <a:solidFill>
                  <a:schemeClr val="tx1"/>
                </a:solidFill>
                <a:sym typeface="Wingdings" pitchFamily="2" charset="2"/>
              </a:rPr>
              <a:t>Binary classification (two classes), </a:t>
            </a:r>
            <a:r>
              <a:rPr lang="en-US" sz="2400" dirty="0">
                <a:solidFill>
                  <a:schemeClr val="tx1"/>
                </a:solidFill>
                <a:sym typeface="Wingdings" pitchFamily="2" charset="2"/>
              </a:rPr>
              <a:t>e.g., spam classification</a:t>
            </a:r>
            <a:br>
              <a:rPr lang="en-US" sz="2400" dirty="0">
                <a:solidFill>
                  <a:schemeClr val="tx1"/>
                </a:solidFill>
                <a:sym typeface="Wingdings" pitchFamily="2" charset="2"/>
              </a:rPr>
            </a:br>
            <a:endParaRPr lang="en-US" sz="2400" dirty="0">
              <a:solidFill>
                <a:schemeClr val="tx1"/>
              </a:solidFill>
              <a:sym typeface="Wingdings" pitchFamily="2" charset="2"/>
            </a:endParaRPr>
          </a:p>
          <a:p>
            <a:pPr marL="0" lvl="0" indent="0">
              <a:spcAft>
                <a:spcPts val="1600"/>
              </a:spcAft>
              <a:buNone/>
            </a:pPr>
            <a:r>
              <a:rPr lang="en-US" sz="2400" b="1" dirty="0">
                <a:solidFill>
                  <a:schemeClr val="tx1"/>
                </a:solidFill>
                <a:sym typeface="Wingdings" pitchFamily="2" charset="2"/>
              </a:rPr>
              <a:t>Multi-class classification (multiple classes, mutually exclusive), </a:t>
            </a:r>
            <a:r>
              <a:rPr lang="en-US" sz="2400" dirty="0">
                <a:solidFill>
                  <a:schemeClr val="tx1"/>
                </a:solidFill>
                <a:sym typeface="Wingdings" pitchFamily="2" charset="2"/>
              </a:rPr>
              <a:t>e.g., ecommerce product categorization</a:t>
            </a:r>
          </a:p>
          <a:p>
            <a:pPr marL="0" lvl="0" indent="0">
              <a:spcAft>
                <a:spcPts val="1600"/>
              </a:spcAft>
              <a:buNone/>
            </a:pPr>
            <a:endParaRPr lang="en-US" sz="2400" b="1" dirty="0">
              <a:solidFill>
                <a:schemeClr val="tx1"/>
              </a:solidFill>
              <a:sym typeface="Wingdings" pitchFamily="2" charset="2"/>
            </a:endParaRPr>
          </a:p>
          <a:p>
            <a:pPr marL="0" lvl="0" indent="0">
              <a:spcAft>
                <a:spcPts val="1600"/>
              </a:spcAft>
              <a:buNone/>
            </a:pPr>
            <a:r>
              <a:rPr lang="en-US" sz="2400" b="1" dirty="0">
                <a:solidFill>
                  <a:schemeClr val="tx1"/>
                </a:solidFill>
                <a:sym typeface="Wingdings" pitchFamily="2" charset="2"/>
              </a:rPr>
              <a:t>Multi-label classification</a:t>
            </a:r>
            <a:r>
              <a:rPr lang="en-US" sz="2400" dirty="0">
                <a:solidFill>
                  <a:schemeClr val="tx1"/>
                </a:solidFill>
                <a:sym typeface="Wingdings" pitchFamily="2" charset="2"/>
              </a:rPr>
              <a:t>: assigning multiple classes to an observation, e.g., Google Images: object classification in an image</a:t>
            </a:r>
            <a:endParaRPr lang="en-US" sz="2400" dirty="0">
              <a:solidFill>
                <a:schemeClr val="tx1"/>
              </a:solidFill>
            </a:endParaRPr>
          </a:p>
          <a:p>
            <a:endParaRPr lang="en-US" dirty="0"/>
          </a:p>
        </p:txBody>
      </p:sp>
    </p:spTree>
    <p:extLst>
      <p:ext uri="{BB962C8B-B14F-4D97-AF65-F5344CB8AC3E}">
        <p14:creationId xmlns:p14="http://schemas.microsoft.com/office/powerpoint/2010/main" val="252508336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0" y="0"/>
            <a:ext cx="9084716" cy="5143500"/>
          </a:xfrm>
          <a:prstGeom prst="rect">
            <a:avLst/>
          </a:prstGeom>
          <a:noFill/>
          <a:ln>
            <a:noFill/>
          </a:ln>
        </p:spPr>
      </p:pic>
      <p:sp>
        <p:nvSpPr>
          <p:cNvPr id="2" name="Rectangle 1">
            <a:extLst>
              <a:ext uri="{FF2B5EF4-FFF2-40B4-BE49-F238E27FC236}">
                <a16:creationId xmlns="" xmlns:a16="http://schemas.microsoft.com/office/drawing/2014/main" id="{72545C22-6152-1048-B77F-F85B36F3D765}"/>
              </a:ext>
            </a:extLst>
          </p:cNvPr>
          <p:cNvSpPr/>
          <p:nvPr/>
        </p:nvSpPr>
        <p:spPr>
          <a:xfrm>
            <a:off x="0" y="119270"/>
            <a:ext cx="9032682" cy="357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985681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CCA35BD-3879-A645-8D4E-972CE64D7D7E}"/>
              </a:ext>
            </a:extLst>
          </p:cNvPr>
          <p:cNvSpPr>
            <a:spLocks noGrp="1"/>
          </p:cNvSpPr>
          <p:nvPr>
            <p:ph type="title"/>
          </p:nvPr>
        </p:nvSpPr>
        <p:spPr>
          <a:xfrm>
            <a:off x="311700" y="106551"/>
            <a:ext cx="8520600" cy="572700"/>
          </a:xfrm>
        </p:spPr>
        <p:txBody>
          <a:bodyPr/>
          <a:lstStyle/>
          <a:p>
            <a:r>
              <a:rPr lang="en-US" b="1" dirty="0"/>
              <a:t>Naïve Bayes - Bayes Law</a:t>
            </a:r>
          </a:p>
        </p:txBody>
      </p:sp>
      <p:sp>
        <p:nvSpPr>
          <p:cNvPr id="3" name="Text Placeholder 2">
            <a:extLst>
              <a:ext uri="{FF2B5EF4-FFF2-40B4-BE49-F238E27FC236}">
                <a16:creationId xmlns="" xmlns:a16="http://schemas.microsoft.com/office/drawing/2014/main" id="{DD516C91-775A-6A4B-A0A5-2C888243C2EE}"/>
              </a:ext>
            </a:extLst>
          </p:cNvPr>
          <p:cNvSpPr>
            <a:spLocks noGrp="1"/>
          </p:cNvSpPr>
          <p:nvPr>
            <p:ph type="body" idx="1"/>
          </p:nvPr>
        </p:nvSpPr>
        <p:spPr>
          <a:xfrm>
            <a:off x="311700" y="1152475"/>
            <a:ext cx="8520600" cy="3884474"/>
          </a:xfrm>
        </p:spPr>
        <p:txBody>
          <a:bodyPr/>
          <a:lstStyle/>
          <a:p>
            <a:r>
              <a:rPr lang="en-US" sz="2000" dirty="0"/>
              <a:t>Given two events x and y</a:t>
            </a:r>
          </a:p>
          <a:p>
            <a:r>
              <a:rPr lang="en-US" sz="2000" dirty="0"/>
              <a:t>P(x), P(y) = probabilities for </a:t>
            </a:r>
            <a:r>
              <a:rPr lang="en-US" sz="2000" dirty="0" smtClean="0"/>
              <a:t>event x and y</a:t>
            </a:r>
          </a:p>
          <a:p>
            <a:r>
              <a:rPr lang="en-US" sz="2000" dirty="0" smtClean="0"/>
              <a:t>P(</a:t>
            </a:r>
            <a:r>
              <a:rPr lang="en-US" sz="2000" dirty="0" err="1" smtClean="0"/>
              <a:t>x,y</a:t>
            </a:r>
            <a:r>
              <a:rPr lang="en-US" sz="2000" dirty="0" smtClean="0"/>
              <a:t>) = joint probabilities (both events happen)</a:t>
            </a:r>
          </a:p>
          <a:p>
            <a:r>
              <a:rPr lang="en-US" sz="2000" dirty="0" smtClean="0"/>
              <a:t>P(</a:t>
            </a:r>
            <a:r>
              <a:rPr lang="en-US" sz="2000" dirty="0" err="1" smtClean="0"/>
              <a:t>x|y</a:t>
            </a:r>
            <a:r>
              <a:rPr lang="en-US" sz="2000" dirty="0" smtClean="0"/>
              <a:t>) = conditional probability (event x happens given that y happens)</a:t>
            </a:r>
          </a:p>
          <a:p>
            <a:endParaRPr lang="en-US" sz="2000" dirty="0"/>
          </a:p>
          <a:p>
            <a:r>
              <a:rPr lang="en-US" sz="2000" dirty="0">
                <a:solidFill>
                  <a:srgbClr val="FF0000"/>
                </a:solidFill>
              </a:rPr>
              <a:t>Bayes Law: p(</a:t>
            </a:r>
            <a:r>
              <a:rPr lang="en-US" sz="2000" dirty="0" err="1">
                <a:solidFill>
                  <a:srgbClr val="FF0000"/>
                </a:solidFill>
              </a:rPr>
              <a:t>y|x</a:t>
            </a:r>
            <a:r>
              <a:rPr lang="en-US" sz="2000" dirty="0">
                <a:solidFill>
                  <a:srgbClr val="FF0000"/>
                </a:solidFill>
              </a:rPr>
              <a:t>) = (p(</a:t>
            </a:r>
            <a:r>
              <a:rPr lang="en-US" sz="2000" dirty="0" err="1">
                <a:solidFill>
                  <a:srgbClr val="FF0000"/>
                </a:solidFill>
              </a:rPr>
              <a:t>x|y</a:t>
            </a:r>
            <a:r>
              <a:rPr lang="en-US" sz="2000" dirty="0">
                <a:solidFill>
                  <a:srgbClr val="FF0000"/>
                </a:solidFill>
              </a:rPr>
              <a:t>) p(y)) / p(x)</a:t>
            </a:r>
          </a:p>
          <a:p>
            <a:r>
              <a:rPr lang="en-US" sz="2000" dirty="0"/>
              <a:t>P(</a:t>
            </a:r>
            <a:r>
              <a:rPr lang="en-US" sz="2000" dirty="0" err="1"/>
              <a:t>spam|word</a:t>
            </a:r>
            <a:r>
              <a:rPr lang="en-US" sz="2000" dirty="0"/>
              <a:t>) = ( p(</a:t>
            </a:r>
            <a:r>
              <a:rPr lang="en-US" sz="2000" dirty="0" err="1"/>
              <a:t>word|spam</a:t>
            </a:r>
            <a:r>
              <a:rPr lang="en-US" sz="2000" dirty="0"/>
              <a:t>) p(spam)) / p(word).  </a:t>
            </a:r>
            <a:r>
              <a:rPr lang="en-US" sz="1400" dirty="0">
                <a:solidFill>
                  <a:srgbClr val="FF0000"/>
                </a:solidFill>
              </a:rPr>
              <a:t>Note: these are counts</a:t>
            </a:r>
          </a:p>
          <a:p>
            <a:r>
              <a:rPr lang="en-US" sz="2000" dirty="0"/>
              <a:t>Non-spam aka “Ham” is 1 – p(spam)    {p(spam) = all spam emails}</a:t>
            </a:r>
          </a:p>
          <a:p>
            <a:endParaRPr lang="en-US" dirty="0"/>
          </a:p>
        </p:txBody>
      </p:sp>
    </p:spTree>
    <p:extLst>
      <p:ext uri="{BB962C8B-B14F-4D97-AF65-F5344CB8AC3E}">
        <p14:creationId xmlns:p14="http://schemas.microsoft.com/office/powerpoint/2010/main" val="91212588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450B3BE-EEDB-684D-8EAA-F098B852EB47}"/>
              </a:ext>
            </a:extLst>
          </p:cNvPr>
          <p:cNvSpPr>
            <a:spLocks noGrp="1"/>
          </p:cNvSpPr>
          <p:nvPr>
            <p:ph type="title"/>
          </p:nvPr>
        </p:nvSpPr>
        <p:spPr>
          <a:xfrm>
            <a:off x="311700" y="89159"/>
            <a:ext cx="8520600" cy="572700"/>
          </a:xfrm>
        </p:spPr>
        <p:txBody>
          <a:bodyPr/>
          <a:lstStyle/>
          <a:p>
            <a:r>
              <a:rPr lang="en-US" b="1" dirty="0"/>
              <a:t>Naïve Bayes properties</a:t>
            </a:r>
          </a:p>
        </p:txBody>
      </p:sp>
      <p:sp>
        <p:nvSpPr>
          <p:cNvPr id="3" name="Text Placeholder 2">
            <a:extLst>
              <a:ext uri="{FF2B5EF4-FFF2-40B4-BE49-F238E27FC236}">
                <a16:creationId xmlns="" xmlns:a16="http://schemas.microsoft.com/office/drawing/2014/main" id="{D92AB654-88D8-E74A-B4CD-34CA47CD530C}"/>
              </a:ext>
            </a:extLst>
          </p:cNvPr>
          <p:cNvSpPr>
            <a:spLocks noGrp="1"/>
          </p:cNvSpPr>
          <p:nvPr>
            <p:ph type="body" idx="1"/>
          </p:nvPr>
        </p:nvSpPr>
        <p:spPr>
          <a:xfrm>
            <a:off x="0" y="688177"/>
            <a:ext cx="9144000" cy="4270730"/>
          </a:xfrm>
        </p:spPr>
        <p:txBody>
          <a:bodyPr/>
          <a:lstStyle/>
          <a:p>
            <a:r>
              <a:rPr lang="en-US" sz="2400" dirty="0"/>
              <a:t>Document representation: </a:t>
            </a:r>
            <a:r>
              <a:rPr lang="en-US" sz="2400" b="1" dirty="0">
                <a:solidFill>
                  <a:srgbClr val="FF0000"/>
                </a:solidFill>
              </a:rPr>
              <a:t>Bag of Words</a:t>
            </a:r>
          </a:p>
          <a:p>
            <a:r>
              <a:rPr lang="en-US" sz="2400" dirty="0"/>
              <a:t>E.g., a word vector for every email and word counts</a:t>
            </a:r>
          </a:p>
          <a:p>
            <a:endParaRPr lang="en-US" sz="2400" dirty="0"/>
          </a:p>
          <a:p>
            <a:r>
              <a:rPr lang="en-US" sz="2400" b="1" dirty="0">
                <a:solidFill>
                  <a:srgbClr val="FF0000"/>
                </a:solidFill>
              </a:rPr>
              <a:t>Conditional independence:  </a:t>
            </a:r>
            <a:r>
              <a:rPr lang="en-US" sz="2400" dirty="0"/>
              <a:t>feature probabilities are independent for a given class (i.e., word co-occurrence is not taken into account)</a:t>
            </a:r>
          </a:p>
          <a:p>
            <a:endParaRPr lang="en-US" sz="2400" dirty="0"/>
          </a:p>
          <a:p>
            <a:r>
              <a:rPr lang="en-US" sz="2400" dirty="0"/>
              <a:t>Robust to noisy features and concept drift (e.g., US President)</a:t>
            </a:r>
          </a:p>
          <a:p>
            <a:r>
              <a:rPr lang="en-US" sz="2400" dirty="0"/>
              <a:t>Good efficient performance – often used as a baseline classifier</a:t>
            </a:r>
          </a:p>
        </p:txBody>
      </p:sp>
      <p:pic>
        <p:nvPicPr>
          <p:cNvPr id="5" name="Picture 4" descr="A screenshot of a cell phone screen with text&#10;&#10;Description automatically generated">
            <a:extLst>
              <a:ext uri="{FF2B5EF4-FFF2-40B4-BE49-F238E27FC236}">
                <a16:creationId xmlns="" xmlns:a16="http://schemas.microsoft.com/office/drawing/2014/main" id="{65A7A089-D018-CF4F-AEAD-2F65DD043C4F}"/>
              </a:ext>
            </a:extLst>
          </p:cNvPr>
          <p:cNvPicPr>
            <a:picLocks noChangeAspect="1"/>
          </p:cNvPicPr>
          <p:nvPr/>
        </p:nvPicPr>
        <p:blipFill>
          <a:blip r:embed="rId2"/>
          <a:stretch>
            <a:fillRect/>
          </a:stretch>
        </p:blipFill>
        <p:spPr>
          <a:xfrm>
            <a:off x="7030343" y="184593"/>
            <a:ext cx="1490257" cy="1007168"/>
          </a:xfrm>
          <a:prstGeom prst="rect">
            <a:avLst/>
          </a:prstGeom>
        </p:spPr>
      </p:pic>
    </p:spTree>
    <p:extLst>
      <p:ext uri="{BB962C8B-B14F-4D97-AF65-F5344CB8AC3E}">
        <p14:creationId xmlns:p14="http://schemas.microsoft.com/office/powerpoint/2010/main" val="253610298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450B3BE-EEDB-684D-8EAA-F098B852EB47}"/>
              </a:ext>
            </a:extLst>
          </p:cNvPr>
          <p:cNvSpPr>
            <a:spLocks noGrp="1"/>
          </p:cNvSpPr>
          <p:nvPr>
            <p:ph type="title"/>
          </p:nvPr>
        </p:nvSpPr>
        <p:spPr>
          <a:xfrm>
            <a:off x="159026" y="89159"/>
            <a:ext cx="8984974" cy="572700"/>
          </a:xfrm>
        </p:spPr>
        <p:txBody>
          <a:bodyPr/>
          <a:lstStyle/>
          <a:p>
            <a:pPr fontAlgn="base"/>
            <a:r>
              <a:rPr lang="en-US" sz="2000" b="1" dirty="0"/>
              <a:t>Chimera: Large-Scale Classification Using Machine Learning, Rules, and Crowdsourcing </a:t>
            </a:r>
            <a:r>
              <a:rPr lang="en-US" sz="800" dirty="0">
                <a:hlinkClick r:id="rId2"/>
              </a:rPr>
              <a:t>https://blog.acolyer.org/2016/01/28/chimera/</a:t>
            </a:r>
            <a:endParaRPr lang="en-US" sz="800" b="1" dirty="0"/>
          </a:p>
        </p:txBody>
      </p:sp>
      <p:sp>
        <p:nvSpPr>
          <p:cNvPr id="3" name="Text Placeholder 2">
            <a:extLst>
              <a:ext uri="{FF2B5EF4-FFF2-40B4-BE49-F238E27FC236}">
                <a16:creationId xmlns="" xmlns:a16="http://schemas.microsoft.com/office/drawing/2014/main" id="{D92AB654-88D8-E74A-B4CD-34CA47CD530C}"/>
              </a:ext>
            </a:extLst>
          </p:cNvPr>
          <p:cNvSpPr>
            <a:spLocks noGrp="1"/>
          </p:cNvSpPr>
          <p:nvPr>
            <p:ph type="body" idx="1"/>
          </p:nvPr>
        </p:nvSpPr>
        <p:spPr>
          <a:xfrm>
            <a:off x="0" y="850817"/>
            <a:ext cx="9144000" cy="4270730"/>
          </a:xfrm>
        </p:spPr>
        <p:txBody>
          <a:bodyPr/>
          <a:lstStyle/>
          <a:p>
            <a:r>
              <a:rPr lang="en-US" dirty="0"/>
              <a:t>Classify tens of millions of product descriptions into 5000+ product types (e.g., “area rugs”, “rings”, “laptop bags &amp; cases”)</a:t>
            </a:r>
          </a:p>
          <a:p>
            <a:endParaRPr lang="en-US" dirty="0"/>
          </a:p>
          <a:p>
            <a:r>
              <a:rPr lang="en-US" dirty="0"/>
              <a:t>New products turn up all the time and categories are evolving; distribution of items is not static and there is concept drift (</a:t>
            </a:r>
            <a:r>
              <a:rPr lang="en-US" dirty="0" err="1"/>
              <a:t>e.g</a:t>
            </a:r>
            <a:r>
              <a:rPr lang="en-US" dirty="0"/>
              <a:t> “computer cables” keeps getting new types of cables)</a:t>
            </a:r>
          </a:p>
          <a:p>
            <a:endParaRPr lang="en-US" dirty="0"/>
          </a:p>
          <a:p>
            <a:r>
              <a:rPr lang="en-US" dirty="0"/>
              <a:t>Uses both </a:t>
            </a:r>
            <a:r>
              <a:rPr lang="en-US" b="1" dirty="0"/>
              <a:t>learning and hand-crafted rules (written by domain analysts) </a:t>
            </a:r>
            <a:r>
              <a:rPr lang="en-US" dirty="0"/>
              <a:t>extensively.</a:t>
            </a:r>
          </a:p>
          <a:p>
            <a:endParaRPr lang="en-US" dirty="0"/>
          </a:p>
          <a:p>
            <a:r>
              <a:rPr lang="en-US" dirty="0"/>
              <a:t>Uses </a:t>
            </a:r>
            <a:r>
              <a:rPr lang="en-US" b="1" dirty="0"/>
              <a:t>a combination of crowdsourcing and in-house analysts to evaluate and analyze the system</a:t>
            </a:r>
            <a:r>
              <a:rPr lang="en-US" dirty="0"/>
              <a:t>, to achieve an accurate, continuously improving, and cost-effective solution for classification. </a:t>
            </a:r>
          </a:p>
          <a:p>
            <a:endParaRPr lang="en-US" dirty="0"/>
          </a:p>
        </p:txBody>
      </p:sp>
    </p:spTree>
    <p:extLst>
      <p:ext uri="{BB962C8B-B14F-4D97-AF65-F5344CB8AC3E}">
        <p14:creationId xmlns:p14="http://schemas.microsoft.com/office/powerpoint/2010/main" val="94201146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450B3BE-EEDB-684D-8EAA-F098B852EB47}"/>
              </a:ext>
            </a:extLst>
          </p:cNvPr>
          <p:cNvSpPr>
            <a:spLocks noGrp="1"/>
          </p:cNvSpPr>
          <p:nvPr>
            <p:ph type="title"/>
          </p:nvPr>
        </p:nvSpPr>
        <p:spPr>
          <a:xfrm>
            <a:off x="159026" y="0"/>
            <a:ext cx="8984974" cy="572700"/>
          </a:xfrm>
        </p:spPr>
        <p:txBody>
          <a:bodyPr/>
          <a:lstStyle/>
          <a:p>
            <a:pPr fontAlgn="base"/>
            <a:r>
              <a:rPr lang="en-US" sz="2000" b="1" dirty="0"/>
              <a:t>Problem scenario and analysis</a:t>
            </a:r>
            <a:endParaRPr lang="en-US" sz="800" b="1" dirty="0"/>
          </a:p>
        </p:txBody>
      </p:sp>
      <p:sp>
        <p:nvSpPr>
          <p:cNvPr id="3" name="Text Placeholder 2">
            <a:extLst>
              <a:ext uri="{FF2B5EF4-FFF2-40B4-BE49-F238E27FC236}">
                <a16:creationId xmlns="" xmlns:a16="http://schemas.microsoft.com/office/drawing/2014/main" id="{D92AB654-88D8-E74A-B4CD-34CA47CD530C}"/>
              </a:ext>
            </a:extLst>
          </p:cNvPr>
          <p:cNvSpPr>
            <a:spLocks noGrp="1"/>
          </p:cNvSpPr>
          <p:nvPr>
            <p:ph type="body" idx="1"/>
          </p:nvPr>
        </p:nvSpPr>
        <p:spPr>
          <a:xfrm>
            <a:off x="0" y="436385"/>
            <a:ext cx="9144000" cy="4270730"/>
          </a:xfrm>
        </p:spPr>
        <p:txBody>
          <a:bodyPr/>
          <a:lstStyle/>
          <a:p>
            <a:r>
              <a:rPr lang="en-US" sz="2000" dirty="0"/>
              <a:t>Training data for 5000+ product types</a:t>
            </a:r>
          </a:p>
          <a:p>
            <a:endParaRPr lang="en-US" sz="2000" dirty="0"/>
          </a:p>
          <a:p>
            <a:r>
              <a:rPr lang="en-US" sz="2000" dirty="0"/>
              <a:t>Limited number of in-house analysts for creating training data</a:t>
            </a:r>
          </a:p>
          <a:p>
            <a:endParaRPr lang="en-US" sz="2000" dirty="0"/>
          </a:p>
          <a:p>
            <a:r>
              <a:rPr lang="en-US" sz="2000" dirty="0"/>
              <a:t>Fast classification response time</a:t>
            </a:r>
          </a:p>
          <a:p>
            <a:endParaRPr lang="en-US" sz="2000" dirty="0"/>
          </a:p>
          <a:p>
            <a:r>
              <a:rPr lang="en-US" sz="2000" dirty="0"/>
              <a:t>High precision, 92%: </a:t>
            </a:r>
            <a:r>
              <a:rPr lang="en-US" sz="2000" b="1" u="sng" dirty="0"/>
              <a:t>use case: </a:t>
            </a:r>
            <a:r>
              <a:rPr lang="en-US" sz="2000" dirty="0"/>
              <a:t>the product type of an item to determine the “shelf” on </a:t>
            </a:r>
            <a:r>
              <a:rPr lang="en-US" sz="2000" dirty="0" err="1"/>
              <a:t>walmart.com</a:t>
            </a:r>
            <a:r>
              <a:rPr lang="en-US" sz="2000" dirty="0"/>
              <a:t> on which to put the item, so that users can easily find this item by navigating the item pages on </a:t>
            </a:r>
            <a:r>
              <a:rPr lang="en-US" sz="2000" dirty="0" err="1"/>
              <a:t>walmart.com</a:t>
            </a:r>
            <a:endParaRPr lang="en-US" sz="2000" dirty="0"/>
          </a:p>
          <a:p>
            <a:endParaRPr lang="en-US" sz="2000" dirty="0"/>
          </a:p>
          <a:p>
            <a:r>
              <a:rPr lang="en-US" sz="2000" dirty="0"/>
              <a:t>Low recall is ok because because items that cant yet be classified are sent to a team that manually classifies as many items as possible, starting with those in product segments judged to be of high value for e-commerce.</a:t>
            </a:r>
          </a:p>
        </p:txBody>
      </p:sp>
    </p:spTree>
    <p:extLst>
      <p:ext uri="{BB962C8B-B14F-4D97-AF65-F5344CB8AC3E}">
        <p14:creationId xmlns:p14="http://schemas.microsoft.com/office/powerpoint/2010/main" val="93773856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32406</TotalTime>
  <Words>1708</Words>
  <Application>Microsoft Macintosh PowerPoint</Application>
  <PresentationFormat>On-screen Show (16:9)</PresentationFormat>
  <Paragraphs>232</Paragraphs>
  <Slides>25</Slides>
  <Notes>13</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Simple Light</vt:lpstr>
      <vt:lpstr>Natural Language Processing Unit 12  Classification &amp; Semantic Matching </vt:lpstr>
      <vt:lpstr>Supervised Learning</vt:lpstr>
      <vt:lpstr>Classification </vt:lpstr>
      <vt:lpstr>Classification</vt:lpstr>
      <vt:lpstr>PowerPoint Presentation</vt:lpstr>
      <vt:lpstr>Naïve Bayes - Bayes Law</vt:lpstr>
      <vt:lpstr>Naïve Bayes properties</vt:lpstr>
      <vt:lpstr>Chimera: Large-Scale Classification Using Machine Learning, Rules, and Crowdsourcing https://blog.acolyer.org/2016/01/28/chimera/</vt:lpstr>
      <vt:lpstr>Problem scenario and analysis</vt:lpstr>
      <vt:lpstr>Problem scenario and analysis</vt:lpstr>
      <vt:lpstr>PowerPoint Presentation</vt:lpstr>
      <vt:lpstr>PowerPoint Presentation</vt:lpstr>
      <vt:lpstr>PowerPoint Presentation</vt:lpstr>
      <vt:lpstr>PowerPoint Presentation</vt:lpstr>
      <vt:lpstr>PowerPoint Presentation</vt:lpstr>
      <vt:lpstr>Product Title Classification versus Text Classification https://www.csie.ntu.edu.tw/~cjlin/papers/title.pdf </vt:lpstr>
      <vt:lpstr>PowerPoint Presentation</vt:lpstr>
      <vt:lpstr>PowerPoint Presentation</vt:lpstr>
      <vt:lpstr>Observations for product title classification</vt:lpstr>
      <vt:lpstr>Symbolic vs Neural approaches for Product Search https://hanxiao.io/2018/01/10/Build-Cross-Lingual-End-to-End-Product-Search-using-Tensorflow/ </vt:lpstr>
      <vt:lpstr>The NLP pipeline is fragile  </vt:lpstr>
      <vt:lpstr>Neural Information Retrieval (IR)  system  </vt:lpstr>
      <vt:lpstr>Where to get the query-product training data? </vt:lpstr>
      <vt:lpstr>Symbolic NLP vs Neural IR system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Doing Data Science Unit 1</dc:title>
  <cp:lastModifiedBy>Faizan Javed</cp:lastModifiedBy>
  <cp:revision>467</cp:revision>
  <dcterms:modified xsi:type="dcterms:W3CDTF">2020-07-22T03:07:04Z</dcterms:modified>
</cp:coreProperties>
</file>